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4" r:id="rId2"/>
  </p:sldMasterIdLst>
  <p:notesMasterIdLst>
    <p:notesMasterId r:id="rId45"/>
  </p:notesMasterIdLst>
  <p:sldIdLst>
    <p:sldId id="334" r:id="rId3"/>
    <p:sldId id="541" r:id="rId4"/>
    <p:sldId id="542" r:id="rId5"/>
    <p:sldId id="547" r:id="rId6"/>
    <p:sldId id="550" r:id="rId7"/>
    <p:sldId id="548" r:id="rId8"/>
    <p:sldId id="549" r:id="rId9"/>
    <p:sldId id="553" r:id="rId10"/>
    <p:sldId id="554" r:id="rId11"/>
    <p:sldId id="555" r:id="rId12"/>
    <p:sldId id="556" r:id="rId13"/>
    <p:sldId id="557" r:id="rId14"/>
    <p:sldId id="558" r:id="rId15"/>
    <p:sldId id="559" r:id="rId16"/>
    <p:sldId id="560" r:id="rId17"/>
    <p:sldId id="561" r:id="rId18"/>
    <p:sldId id="562" r:id="rId19"/>
    <p:sldId id="564" r:id="rId20"/>
    <p:sldId id="563" r:id="rId21"/>
    <p:sldId id="565" r:id="rId22"/>
    <p:sldId id="571" r:id="rId23"/>
    <p:sldId id="566" r:id="rId24"/>
    <p:sldId id="572" r:id="rId25"/>
    <p:sldId id="567" r:id="rId26"/>
    <p:sldId id="568" r:id="rId27"/>
    <p:sldId id="573" r:id="rId28"/>
    <p:sldId id="585" r:id="rId29"/>
    <p:sldId id="569" r:id="rId30"/>
    <p:sldId id="588" r:id="rId31"/>
    <p:sldId id="578" r:id="rId32"/>
    <p:sldId id="583" r:id="rId33"/>
    <p:sldId id="593" r:id="rId34"/>
    <p:sldId id="579" r:id="rId35"/>
    <p:sldId id="589" r:id="rId36"/>
    <p:sldId id="590" r:id="rId37"/>
    <p:sldId id="591" r:id="rId38"/>
    <p:sldId id="592" r:id="rId39"/>
    <p:sldId id="584" r:id="rId40"/>
    <p:sldId id="594" r:id="rId41"/>
    <p:sldId id="586" r:id="rId42"/>
    <p:sldId id="587" r:id="rId43"/>
    <p:sldId id="57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66"/>
    <a:srgbClr val="006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244" autoAdjust="0"/>
    <p:restoredTop sz="94660"/>
  </p:normalViewPr>
  <p:slideViewPr>
    <p:cSldViewPr snapToGrid="0">
      <p:cViewPr varScale="1">
        <p:scale>
          <a:sx n="112" d="100"/>
          <a:sy n="112" d="100"/>
        </p:scale>
        <p:origin x="68" y="528"/>
      </p:cViewPr>
      <p:guideLst>
        <p:guide orient="horz" pos="2160"/>
        <p:guide pos="3840"/>
      </p:guideLst>
    </p:cSldViewPr>
  </p:slideViewPr>
  <p:notesTextViewPr>
    <p:cViewPr>
      <p:scale>
        <a:sx n="1" d="1"/>
        <a:sy n="1" d="1"/>
      </p:scale>
      <p:origin x="0" y="0"/>
    </p:cViewPr>
  </p:notesTextViewPr>
  <p:notesViewPr>
    <p:cSldViewPr snapToGrid="0">
      <p:cViewPr varScale="1">
        <p:scale>
          <a:sx n="95" d="100"/>
          <a:sy n="95" d="100"/>
        </p:scale>
        <p:origin x="358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7EAE9-CD22-4919-B9F6-1A82D6CE1B33}" type="datetimeFigureOut">
              <a:rPr lang="de-DE" smtClean="0"/>
              <a:t>10.12.2025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5E968-FCE0-431C-99B4-EC8EA971DFFE}" type="slidenum">
              <a:rPr lang="de-DE" smtClean="0"/>
              <a:t>‹Nr.›</a:t>
            </a:fld>
            <a:endParaRPr lang="de-DE"/>
          </a:p>
        </p:txBody>
      </p:sp>
    </p:spTree>
    <p:extLst>
      <p:ext uri="{BB962C8B-B14F-4D97-AF65-F5344CB8AC3E}">
        <p14:creationId xmlns:p14="http://schemas.microsoft.com/office/powerpoint/2010/main" val="247365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2.bin"/><Relationship Id="rId5" Type="http://schemas.openxmlformats.org/officeDocument/2006/relationships/image" Target="../media/image10.jpg"/><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9.jpe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7-X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3755339"/>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grpSp>
        <p:nvGrpSpPr>
          <p:cNvPr id="26" name="Gruppieren 25"/>
          <p:cNvGrpSpPr/>
          <p:nvPr userDrawn="1"/>
        </p:nvGrpSpPr>
        <p:grpSpPr>
          <a:xfrm>
            <a:off x="1053474" y="5908637"/>
            <a:ext cx="10113954" cy="566770"/>
            <a:chOff x="515924" y="5792918"/>
            <a:chExt cx="9461999" cy="566770"/>
          </a:xfrm>
        </p:grpSpPr>
        <p:pic>
          <p:nvPicPr>
            <p:cNvPr id="27" name="Grafik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8"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15" name="Subtitle 2"/>
          <p:cNvSpPr>
            <a:spLocks noGrp="1"/>
          </p:cNvSpPr>
          <p:nvPr>
            <p:ph type="subTitle" idx="1"/>
          </p:nvPr>
        </p:nvSpPr>
        <p:spPr>
          <a:xfrm>
            <a:off x="1145512" y="3743999"/>
            <a:ext cx="7811452" cy="198321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6" name="Grafik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397688" y="5237015"/>
            <a:ext cx="1700546" cy="524971"/>
          </a:xfrm>
          <a:prstGeom prst="rect">
            <a:avLst/>
          </a:prstGeom>
        </p:spPr>
      </p:pic>
      <p:pic>
        <p:nvPicPr>
          <p:cNvPr id="17" name="Grafik 1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77683" y="2164827"/>
            <a:ext cx="1036405" cy="921273"/>
          </a:xfrm>
          <a:prstGeom prst="rect">
            <a:avLst/>
          </a:prstGeom>
        </p:spPr>
      </p:pic>
      <p:sp>
        <p:nvSpPr>
          <p:cNvPr id="2" name="Titel 1"/>
          <p:cNvSpPr>
            <a:spLocks noGrp="1"/>
          </p:cNvSpPr>
          <p:nvPr>
            <p:ph type="title"/>
          </p:nvPr>
        </p:nvSpPr>
        <p:spPr>
          <a:xfrm>
            <a:off x="1145512" y="2172779"/>
            <a:ext cx="7811452" cy="2160229"/>
          </a:xfrm>
        </p:spPr>
        <p:txBody>
          <a:bodyPr/>
          <a:lstStyle>
            <a:lvl1pPr>
              <a:defRPr sz="2400">
                <a:solidFill>
                  <a:schemeClr val="bg1"/>
                </a:solidFill>
              </a:defRPr>
            </a:lvl1pPr>
          </a:lstStyle>
          <a:p>
            <a:r>
              <a:rPr lang="en-US" smtClean="0"/>
              <a:t>Click to edit Master title style</a:t>
            </a:r>
            <a:endParaRPr lang="de-DE" dirty="0"/>
          </a:p>
        </p:txBody>
      </p:sp>
      <p:sp>
        <p:nvSpPr>
          <p:cNvPr id="3" name="Datumsplatzhalter 2"/>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4" name="Fußzeilenplatzhalter 3"/>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5" name="Foliennummernplatzhalter 4"/>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2" name="Grafik 2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454959333"/>
      </p:ext>
    </p:extLst>
  </p:cSld>
  <p:clrMapOvr>
    <a:masterClrMapping/>
  </p:clrMapOvr>
  <p:extLst mod="1">
    <p:ext uri="{DCECCB84-F9BA-43D5-87BE-67443E8EF086}">
      <p15:sldGuideLst xmlns:p15="http://schemas.microsoft.com/office/powerpoint/2012/main">
        <p15:guide id="1" pos="653"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3345314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25"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11" name="Titel 10"/>
          <p:cNvSpPr>
            <a:spLocks noGrp="1"/>
          </p:cNvSpPr>
          <p:nvPr>
            <p:ph type="title"/>
          </p:nvPr>
        </p:nvSpPr>
        <p:spPr>
          <a:xfrm>
            <a:off x="695325" y="3714698"/>
            <a:ext cx="10801350" cy="2667051"/>
          </a:xfrm>
        </p:spPr>
        <p:txBody>
          <a:bodyPr/>
          <a:lstStyle/>
          <a:p>
            <a:r>
              <a:rPr lang="en-US" smtClean="0"/>
              <a:t>Click to edit Master title style</a:t>
            </a:r>
            <a:endParaRPr lang="de-DE" dirty="0"/>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7786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hlussfol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255056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49"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5" y="1881188"/>
            <a:ext cx="10472102" cy="4500561"/>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1" name="Titel 10"/>
          <p:cNvSpPr>
            <a:spLocks noGrp="1"/>
          </p:cNvSpPr>
          <p:nvPr>
            <p:ph type="title"/>
          </p:nvPr>
        </p:nvSpPr>
        <p:spPr/>
        <p:txBody>
          <a:bodyPr/>
          <a:lstStyle/>
          <a:p>
            <a:r>
              <a:rPr lang="en-US" smtClean="0"/>
              <a:t>Click to edit Master title style</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829753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7-X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3755339"/>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grpSp>
        <p:nvGrpSpPr>
          <p:cNvPr id="26" name="Gruppieren 25"/>
          <p:cNvGrpSpPr/>
          <p:nvPr userDrawn="1"/>
        </p:nvGrpSpPr>
        <p:grpSpPr>
          <a:xfrm>
            <a:off x="1053474" y="5908637"/>
            <a:ext cx="10113954" cy="566770"/>
            <a:chOff x="515924" y="5792918"/>
            <a:chExt cx="9461999" cy="566770"/>
          </a:xfrm>
        </p:grpSpPr>
        <p:pic>
          <p:nvPicPr>
            <p:cNvPr id="27" name="Grafik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8"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15" name="Subtitle 2"/>
          <p:cNvSpPr>
            <a:spLocks noGrp="1"/>
          </p:cNvSpPr>
          <p:nvPr>
            <p:ph type="subTitle" idx="1"/>
          </p:nvPr>
        </p:nvSpPr>
        <p:spPr>
          <a:xfrm>
            <a:off x="1145512" y="3743999"/>
            <a:ext cx="7811452" cy="198321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16" name="Grafik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397688" y="5237015"/>
            <a:ext cx="1700546" cy="524971"/>
          </a:xfrm>
          <a:prstGeom prst="rect">
            <a:avLst/>
          </a:prstGeom>
        </p:spPr>
      </p:pic>
      <p:sp>
        <p:nvSpPr>
          <p:cNvPr id="2" name="Titel 1"/>
          <p:cNvSpPr>
            <a:spLocks noGrp="1"/>
          </p:cNvSpPr>
          <p:nvPr>
            <p:ph type="title"/>
          </p:nvPr>
        </p:nvSpPr>
        <p:spPr>
          <a:xfrm>
            <a:off x="1145512" y="2172779"/>
            <a:ext cx="7811452" cy="2160229"/>
          </a:xfrm>
        </p:spPr>
        <p:txBody>
          <a:bodyPr/>
          <a:lstStyle>
            <a:lvl1pPr>
              <a:defRPr sz="2400">
                <a:solidFill>
                  <a:schemeClr val="bg1"/>
                </a:solidFill>
              </a:defRPr>
            </a:lvl1pPr>
          </a:lstStyle>
          <a:p>
            <a:r>
              <a:rPr lang="de-DE"/>
              <a:t>Titelmasterformat durch Klicken bearbeiten</a:t>
            </a:r>
            <a:endParaRPr lang="de-DE" dirty="0"/>
          </a:p>
        </p:txBody>
      </p:sp>
      <p:sp>
        <p:nvSpPr>
          <p:cNvPr id="3" name="Datumsplatzhalter 2"/>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4" name="Fußzeilenplatzhalter 3"/>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5" name="Foliennummernplatzhalter 4"/>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2" name="Grafik 2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2309272461"/>
      </p:ext>
    </p:extLst>
  </p:cSld>
  <p:clrMapOvr>
    <a:masterClrMapping/>
  </p:clrMapOvr>
  <p:extLst mod="1">
    <p:ext uri="{DCECCB84-F9BA-43D5-87BE-67443E8EF086}">
      <p15:sldGuideLst xmlns:p15="http://schemas.microsoft.com/office/powerpoint/2012/main">
        <p15:guide id="1" pos="653">
          <p15:clr>
            <a:srgbClr val="FBAE40"/>
          </p15:clr>
        </p15:guide>
        <p15:guide id="2" pos="39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7-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4109676"/>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sp>
        <p:nvSpPr>
          <p:cNvPr id="25" name="Subtitle 2"/>
          <p:cNvSpPr>
            <a:spLocks noGrp="1"/>
          </p:cNvSpPr>
          <p:nvPr>
            <p:ph type="subTitle" idx="1"/>
          </p:nvPr>
        </p:nvSpPr>
        <p:spPr>
          <a:xfrm>
            <a:off x="1145512" y="3743999"/>
            <a:ext cx="7832233" cy="227496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29" name="Grafik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97688" y="5559136"/>
            <a:ext cx="1700546" cy="524971"/>
          </a:xfrm>
          <a:prstGeom prst="rect">
            <a:avLst/>
          </a:prstGeom>
        </p:spPr>
      </p:pic>
      <p:sp>
        <p:nvSpPr>
          <p:cNvPr id="5" name="Titel 4"/>
          <p:cNvSpPr>
            <a:spLocks noGrp="1"/>
          </p:cNvSpPr>
          <p:nvPr>
            <p:ph type="title"/>
          </p:nvPr>
        </p:nvSpPr>
        <p:spPr>
          <a:xfrm>
            <a:off x="1145838" y="2145471"/>
            <a:ext cx="7831907" cy="2094020"/>
          </a:xfrm>
        </p:spPr>
        <p:txBody>
          <a:bodyPr/>
          <a:lstStyle>
            <a:lvl1pPr>
              <a:defRPr sz="2400">
                <a:solidFill>
                  <a:schemeClr val="bg1"/>
                </a:solidFill>
              </a:defRPr>
            </a:lvl1pPr>
          </a:lstStyle>
          <a:p>
            <a:r>
              <a:rPr lang="de-DE"/>
              <a:t>Titelmasterformat durch Klicken bearbeiten</a:t>
            </a:r>
            <a:endParaRPr lang="de-DE" dirty="0"/>
          </a:p>
        </p:txBody>
      </p:sp>
      <p:sp>
        <p:nvSpPr>
          <p:cNvPr id="12" name="Datumsplatzhalter 1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13" name="Fußzeilenplatzhalter 1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4" name="Foliennummernplatzhalter 13"/>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6" name="Grafik 2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323952926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3252753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97"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6" y="1609726"/>
            <a:ext cx="10801349" cy="4772024"/>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itel 10"/>
          <p:cNvSpPr>
            <a:spLocks noGrp="1"/>
          </p:cNvSpPr>
          <p:nvPr>
            <p:ph type="title"/>
          </p:nvPr>
        </p:nvSpPr>
        <p:spPr>
          <a:xfrm>
            <a:off x="695326" y="441325"/>
            <a:ext cx="9576471" cy="894416"/>
          </a:xfrm>
        </p:spPr>
        <p:txBody>
          <a:bodyPr/>
          <a:lstStyle>
            <a:lvl1pPr>
              <a:defRPr/>
            </a:lvl1pPr>
          </a:lstStyle>
          <a:p>
            <a:r>
              <a:rPr lang="de-DE"/>
              <a:t>Titelmasterformat durch Klicken bearbeiten</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037685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Felder (Text/Bi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34D6FFE-C346-403E-A982-395E5408109F}"/>
              </a:ext>
            </a:extLst>
          </p:cNvPr>
          <p:cNvGraphicFramePr>
            <a:graphicFrameLocks noChangeAspect="1"/>
          </p:cNvGraphicFramePr>
          <p:nvPr>
            <p:custDataLst>
              <p:tags r:id="rId2"/>
            </p:custDataLst>
            <p:extLst>
              <p:ext uri="{D42A27DB-BD31-4B8C-83A1-F6EECF244321}">
                <p14:modId xmlns:p14="http://schemas.microsoft.com/office/powerpoint/2010/main" val="1629489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21" name="think-cell Folie" r:id="rId5" imgW="384" imgH="385" progId="TCLayout.ActiveDocument.1">
                  <p:embed/>
                </p:oleObj>
              </mc:Choice>
              <mc:Fallback>
                <p:oleObj name="think-cell Folie" r:id="rId5" imgW="384" imgH="385" progId="TCLayout.ActiveDocument.1">
                  <p:embed/>
                  <p:pic>
                    <p:nvPicPr>
                      <p:cNvPr id="7" name="Object 6" hidden="1">
                        <a:extLst>
                          <a:ext uri="{FF2B5EF4-FFF2-40B4-BE49-F238E27FC236}">
                            <a16:creationId xmlns:a16="http://schemas.microsoft.com/office/drawing/2014/main" id="{434D6FFE-C346-403E-A982-395E5408109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C65B91-E784-4354-A701-802A4C59DD9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3" name="Content Placeholder 2"/>
          <p:cNvSpPr>
            <a:spLocks noGrp="1"/>
          </p:cNvSpPr>
          <p:nvPr>
            <p:ph sz="half" idx="1"/>
          </p:nvPr>
        </p:nvSpPr>
        <p:spPr>
          <a:xfrm>
            <a:off x="695325" y="1881188"/>
            <a:ext cx="5112414" cy="4500562"/>
          </a:xfrm>
          <a:prstGeom prst="rect">
            <a:avLst/>
          </a:prstGeom>
        </p:spPr>
        <p:txBody>
          <a:bodyPr/>
          <a:lstStyle>
            <a:lvl3pPr>
              <a:defRPr b="0">
                <a:solidFill>
                  <a:schemeClr val="tx1"/>
                </a:solidFill>
              </a:defRPr>
            </a:lvl3pPr>
            <a:lvl4pPr>
              <a:defRPr b="1">
                <a:solidFill>
                  <a:schemeClr val="tx2"/>
                </a:solidFill>
              </a:defRPr>
            </a:lvl4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84263" y="1881188"/>
            <a:ext cx="5112412" cy="4500562"/>
          </a:xfrm>
          <a:prstGeom prst="rect">
            <a:avLst/>
          </a:prstGeom>
        </p:spPr>
        <p:txBody>
          <a:bodyPr/>
          <a:lstStyle>
            <a:lvl3pPr>
              <a:defRPr b="0">
                <a:solidFill>
                  <a:schemeClr val="tx1"/>
                </a:solidFill>
              </a:defRPr>
            </a:lvl3pPr>
            <a:lvl4pPr>
              <a:defRPr b="1">
                <a:solidFill>
                  <a:schemeClr val="tx2"/>
                </a:solidFill>
              </a:defRPr>
            </a:lvl4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Titel 13"/>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4153087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nur Text ohne Titel)">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695325" y="481013"/>
            <a:ext cx="10801350" cy="5900737"/>
          </a:xfrm>
        </p:spPr>
        <p:txBody>
          <a:bodyPr/>
          <a:lstStyle>
            <a:lvl1pPr>
              <a:defRPr baseline="0"/>
            </a:lvl1pPr>
          </a:lstStyle>
          <a:p>
            <a:pPr lvl="0"/>
            <a:r>
              <a:rPr lang="de-DE" dirty="0"/>
              <a:t>Slide </a:t>
            </a:r>
            <a:r>
              <a:rPr lang="de-DE" dirty="0" err="1"/>
              <a:t>without</a:t>
            </a:r>
            <a:r>
              <a:rPr lang="de-DE" dirty="0"/>
              <a:t> title (</a:t>
            </a:r>
            <a:r>
              <a:rPr lang="de-DE" dirty="0" err="1"/>
              <a:t>exception</a:t>
            </a:r>
            <a:r>
              <a:rPr lang="de-DE" dirty="0"/>
              <a:t>)</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8"/>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10" name="Fußzeilenplatzhalter 9"/>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1" name="Foliennummernplatzhalter 10"/>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033371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7" name="Foliennummernplatzhalter 6"/>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484898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2811139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45"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9" name="Title 8">
            <a:extLst>
              <a:ext uri="{FF2B5EF4-FFF2-40B4-BE49-F238E27FC236}">
                <a16:creationId xmlns:a16="http://schemas.microsoft.com/office/drawing/2014/main" id="{F207ED94-DB68-4986-A95E-F302E26D3A38}"/>
              </a:ext>
            </a:extLst>
          </p:cNvPr>
          <p:cNvSpPr>
            <a:spLocks noGrp="1"/>
          </p:cNvSpPr>
          <p:nvPr>
            <p:ph type="title"/>
          </p:nvPr>
        </p:nvSpPr>
        <p:spPr/>
        <p:txBody>
          <a:bodyPr/>
          <a:lstStyle/>
          <a:p>
            <a:r>
              <a:rPr lang="de-DE"/>
              <a:t>Titelmasterformat durch Klicken bearbeiten</a:t>
            </a:r>
          </a:p>
        </p:txBody>
      </p:sp>
      <p:sp>
        <p:nvSpPr>
          <p:cNvPr id="4" name="Datumsplatzhalter 3"/>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7" name="Fußzeilenplatzhalter 6"/>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231920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535600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69"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11" name="Titel 10"/>
          <p:cNvSpPr>
            <a:spLocks noGrp="1"/>
          </p:cNvSpPr>
          <p:nvPr>
            <p:ph type="title"/>
          </p:nvPr>
        </p:nvSpPr>
        <p:spPr>
          <a:xfrm>
            <a:off x="695325" y="3714698"/>
            <a:ext cx="10801350" cy="2667051"/>
          </a:xfrm>
        </p:spPr>
        <p:txBody>
          <a:bodyPr/>
          <a:lstStyle/>
          <a:p>
            <a:r>
              <a:rPr lang="de-DE"/>
              <a:t>Titelmasterformat durch Klicken bearbeiten</a:t>
            </a:r>
            <a:endParaRPr lang="de-DE" dirty="0"/>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79774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7-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Rechteck 22"/>
          <p:cNvSpPr/>
          <p:nvPr userDrawn="1"/>
        </p:nvSpPr>
        <p:spPr>
          <a:xfrm>
            <a:off x="1034980" y="2029867"/>
            <a:ext cx="10132448" cy="4109676"/>
          </a:xfrm>
          <a:prstGeom prst="rect">
            <a:avLst/>
          </a:prstGeom>
          <a:solidFill>
            <a:srgbClr val="006C66"/>
          </a:solidFill>
          <a:ln w="19050" cmpd="sng">
            <a:noFill/>
            <a:prstDash val="dash"/>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a:solidFill>
                <a:schemeClr val="bg1"/>
              </a:solidFill>
            </a:endParaRPr>
          </a:p>
        </p:txBody>
      </p:sp>
      <p:sp>
        <p:nvSpPr>
          <p:cNvPr id="25" name="Subtitle 2"/>
          <p:cNvSpPr>
            <a:spLocks noGrp="1"/>
          </p:cNvSpPr>
          <p:nvPr>
            <p:ph type="subTitle" idx="1"/>
          </p:nvPr>
        </p:nvSpPr>
        <p:spPr>
          <a:xfrm>
            <a:off x="1145512" y="3743999"/>
            <a:ext cx="7832233" cy="2274963"/>
          </a:xfrm>
        </p:spPr>
        <p:txBody>
          <a:bodyPr anchor="b"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29" name="Grafik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97688" y="5559136"/>
            <a:ext cx="1700546" cy="524971"/>
          </a:xfrm>
          <a:prstGeom prst="rect">
            <a:avLst/>
          </a:prstGeom>
        </p:spPr>
      </p:pic>
      <p:pic>
        <p:nvPicPr>
          <p:cNvPr id="30" name="Grafik 2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77683" y="2164827"/>
            <a:ext cx="1036405" cy="921273"/>
          </a:xfrm>
          <a:prstGeom prst="rect">
            <a:avLst/>
          </a:prstGeom>
        </p:spPr>
      </p:pic>
      <p:sp>
        <p:nvSpPr>
          <p:cNvPr id="5" name="Titel 4"/>
          <p:cNvSpPr>
            <a:spLocks noGrp="1"/>
          </p:cNvSpPr>
          <p:nvPr>
            <p:ph type="title"/>
          </p:nvPr>
        </p:nvSpPr>
        <p:spPr>
          <a:xfrm>
            <a:off x="1145838" y="2145471"/>
            <a:ext cx="7831907" cy="2094020"/>
          </a:xfrm>
        </p:spPr>
        <p:txBody>
          <a:bodyPr/>
          <a:lstStyle>
            <a:lvl1pPr>
              <a:defRPr sz="2400">
                <a:solidFill>
                  <a:schemeClr val="bg1"/>
                </a:solidFill>
              </a:defRPr>
            </a:lvl1pPr>
          </a:lstStyle>
          <a:p>
            <a:r>
              <a:rPr lang="en-US" smtClean="0"/>
              <a:t>Click to edit Master title style</a:t>
            </a:r>
            <a:endParaRPr lang="de-DE" dirty="0"/>
          </a:p>
        </p:txBody>
      </p:sp>
      <p:sp>
        <p:nvSpPr>
          <p:cNvPr id="12" name="Datumsplatzhalter 1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13" name="Fußzeilenplatzhalter 1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4" name="Foliennummernplatzhalter 13"/>
          <p:cNvSpPr>
            <a:spLocks noGrp="1"/>
          </p:cNvSpPr>
          <p:nvPr>
            <p:ph type="sldNum" sz="quarter" idx="12"/>
          </p:nvPr>
        </p:nvSpPr>
        <p:spPr/>
        <p:txBody>
          <a:bodyPr/>
          <a:lstStyle/>
          <a:p>
            <a:fld id="{3B1A4699-952B-42DA-8DC4-38A59B49610C}" type="slidenum">
              <a:rPr lang="de-DE" smtClean="0"/>
              <a:pPr/>
              <a:t>‹Nr.›</a:t>
            </a:fld>
            <a:endParaRPr lang="de-DE" dirty="0"/>
          </a:p>
        </p:txBody>
      </p:sp>
      <p:pic>
        <p:nvPicPr>
          <p:cNvPr id="26" name="Grafik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Tree>
    <p:extLst>
      <p:ext uri="{BB962C8B-B14F-4D97-AF65-F5344CB8AC3E}">
        <p14:creationId xmlns:p14="http://schemas.microsoft.com/office/powerpoint/2010/main" val="360576989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681784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93" name="think-cell Folie" r:id="rId6" imgW="384" imgH="385" progId="TCLayout.ActiveDocument.1">
                  <p:embed/>
                </p:oleObj>
              </mc:Choice>
              <mc:Fallback>
                <p:oleObj name="think-cell Folie" r:id="rId6"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5" y="1881188"/>
            <a:ext cx="10472102" cy="4500561"/>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itel 10"/>
          <p:cNvSpPr>
            <a:spLocks noGrp="1"/>
          </p:cNvSpPr>
          <p:nvPr>
            <p:ph type="title"/>
          </p:nvPr>
        </p:nvSpPr>
        <p:spPr/>
        <p:txBody>
          <a:bodyPr/>
          <a:lstStyle/>
          <a:p>
            <a:r>
              <a:rPr lang="de-DE"/>
              <a:t>Titelmasterformat durch Klicken bearbeiten</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6969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W7-X Image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61473" y="5372117"/>
            <a:ext cx="2036761" cy="628763"/>
          </a:xfrm>
          <a:prstGeom prst="rect">
            <a:avLst/>
          </a:prstGeom>
        </p:spPr>
      </p:pic>
      <p:pic>
        <p:nvPicPr>
          <p:cNvPr id="13" name="Grafik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790251" y="2196000"/>
            <a:ext cx="1223837" cy="1087884"/>
          </a:xfrm>
          <a:prstGeom prst="rect">
            <a:avLst/>
          </a:prstGeom>
        </p:spPr>
      </p:pic>
      <p:pic>
        <p:nvPicPr>
          <p:cNvPr id="16" name="Grafik 15"/>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054650" y="2313782"/>
            <a:ext cx="10055310" cy="3489523"/>
          </a:xfrm>
          <a:prstGeom prst="rect">
            <a:avLst/>
          </a:prstGeom>
        </p:spPr>
      </p:pic>
      <p:sp>
        <p:nvSpPr>
          <p:cNvPr id="17" name="Title 1"/>
          <p:cNvSpPr txBox="1">
            <a:spLocks/>
          </p:cNvSpPr>
          <p:nvPr userDrawn="1"/>
        </p:nvSpPr>
        <p:spPr>
          <a:xfrm>
            <a:off x="550719" y="1807154"/>
            <a:ext cx="5621482" cy="1923184"/>
          </a:xfrm>
          <a:prstGeom prst="rect">
            <a:avLst/>
          </a:prstGeom>
          <a:solidFill>
            <a:srgbClr val="29485D"/>
          </a:solidFill>
        </p:spPr>
        <p:txBody>
          <a:bodyPr vert="horz" wrap="square" lIns="198000" tIns="158400" rIns="108000" bIns="108000" rtlCol="0" anchor="t" anchorCtr="0">
            <a:noAutofit/>
          </a:bodyPr>
          <a:lstStyle>
            <a:lvl1pPr algn="l" defTabSz="914400" rtl="0" eaLnBrk="1" latinLnBrk="0" hangingPunct="1">
              <a:lnSpc>
                <a:spcPts val="2600"/>
              </a:lnSpc>
              <a:spcBef>
                <a:spcPct val="0"/>
              </a:spcBef>
              <a:spcAft>
                <a:spcPts val="1800"/>
              </a:spcAft>
              <a:buNone/>
              <a:defRPr sz="2300" b="1" kern="600" cap="none" spc="0" baseline="0">
                <a:solidFill>
                  <a:schemeClr val="bg1"/>
                </a:solidFill>
                <a:latin typeface="+mj-lt"/>
                <a:ea typeface="+mj-ea"/>
                <a:cs typeface="+mj-cs"/>
              </a:defRPr>
            </a:lvl1pPr>
          </a:lstStyle>
          <a:p>
            <a:endParaRPr lang="en-US" dirty="0"/>
          </a:p>
        </p:txBody>
      </p:sp>
      <p:sp>
        <p:nvSpPr>
          <p:cNvPr id="18" name="Subtitle 2"/>
          <p:cNvSpPr txBox="1">
            <a:spLocks/>
          </p:cNvSpPr>
          <p:nvPr userDrawn="1"/>
        </p:nvSpPr>
        <p:spPr>
          <a:xfrm>
            <a:off x="4335087" y="3949313"/>
            <a:ext cx="7271710" cy="2014103"/>
          </a:xfrm>
          <a:prstGeom prst="rect">
            <a:avLst/>
          </a:prstGeom>
          <a:solidFill>
            <a:srgbClr val="29485D"/>
          </a:solidFill>
        </p:spPr>
        <p:txBody>
          <a:bodyPr vert="horz" lIns="187200" tIns="158400" rIns="108000" bIns="172800" rtlCol="0" anchor="b" anchorCtr="0">
            <a:noAutofit/>
          </a:bodyPr>
          <a:lstStyle>
            <a:lvl1pPr marL="0" marR="0" indent="0" algn="l" defTabSz="914400" rtl="0" eaLnBrk="1" fontAlgn="auto" latinLnBrk="0" hangingPunct="1">
              <a:lnSpc>
                <a:spcPts val="2300"/>
              </a:lnSpc>
              <a:spcBef>
                <a:spcPts val="2300"/>
              </a:spcBef>
              <a:spcAft>
                <a:spcPts val="0"/>
              </a:spcAft>
              <a:buClrTx/>
              <a:buSzTx/>
              <a:buFont typeface="Arial" panose="020B0604020202020204" pitchFamily="34" charset="0"/>
              <a:buNone/>
              <a:tabLst/>
              <a:defRPr sz="1900" b="1" i="0" kern="600" spc="190" baseline="0">
                <a:solidFill>
                  <a:schemeClr val="bg1"/>
                </a:solidFill>
                <a:latin typeface="+mn-lt"/>
                <a:ea typeface="+mn-ea"/>
                <a:cs typeface="+mn-cs"/>
              </a:defRPr>
            </a:lvl1pPr>
            <a:lvl2pPr marL="0" indent="252000" algn="l" defTabSz="914400" rtl="0" eaLnBrk="1" latinLnBrk="0" hangingPunct="1">
              <a:lnSpc>
                <a:spcPts val="1600"/>
              </a:lnSpc>
              <a:spcBef>
                <a:spcPts val="300"/>
              </a:spcBef>
              <a:spcAft>
                <a:spcPts val="0"/>
              </a:spcAft>
              <a:buSzPct val="110000"/>
              <a:buFont typeface=".SF NS Symbols Regular"/>
              <a:buChar char="↘"/>
              <a:defRPr sz="1300" i="1" kern="600" spc="40" baseline="0">
                <a:solidFill>
                  <a:schemeClr val="bg1"/>
                </a:solidFill>
                <a:latin typeface="+mn-lt"/>
                <a:ea typeface="+mn-ea"/>
                <a:cs typeface="+mn-cs"/>
              </a:defRPr>
            </a:lvl2pPr>
            <a:lvl3pPr marL="914400" indent="0" algn="ctr" defTabSz="914400" rtl="0" eaLnBrk="1" latinLnBrk="0" hangingPunct="1">
              <a:lnSpc>
                <a:spcPts val="2300"/>
              </a:lnSpc>
              <a:spcBef>
                <a:spcPts val="1150"/>
              </a:spcBef>
              <a:buFont typeface="Arial" panose="020B0604020202020204" pitchFamily="34" charset="0"/>
              <a:buNone/>
              <a:defRPr sz="1800" b="1" kern="400" spc="40" baseline="0">
                <a:solidFill>
                  <a:schemeClr val="accent3"/>
                </a:solidFill>
                <a:latin typeface="+mn-lt"/>
                <a:ea typeface="+mn-ea"/>
                <a:cs typeface="+mn-cs"/>
              </a:defRPr>
            </a:lvl3pPr>
            <a:lvl4pPr marL="1371600" indent="0" algn="ctr" defTabSz="914400" rtl="0" eaLnBrk="1" latinLnBrk="0" hangingPunct="1">
              <a:lnSpc>
                <a:spcPts val="2300"/>
              </a:lnSpc>
              <a:spcBef>
                <a:spcPts val="1150"/>
              </a:spcBef>
              <a:buFont typeface="Arial" panose="020B0604020202020204" pitchFamily="34" charset="0"/>
              <a:buNone/>
              <a:defRPr sz="1600" kern="600" spc="40" baseline="0">
                <a:solidFill>
                  <a:schemeClr val="tx1"/>
                </a:solidFill>
                <a:latin typeface="+mn-lt"/>
                <a:ea typeface="+mn-ea"/>
                <a:cs typeface="+mn-cs"/>
              </a:defRPr>
            </a:lvl4pPr>
            <a:lvl5pPr marL="1828800" indent="0" algn="ctr" defTabSz="914400" rtl="0" eaLnBrk="1" latinLnBrk="0" hangingPunct="1">
              <a:lnSpc>
                <a:spcPts val="2300"/>
              </a:lnSpc>
              <a:spcBef>
                <a:spcPts val="525"/>
              </a:spcBef>
              <a:buFont typeface="Arial" panose="020B0604020202020204" pitchFamily="34" charset="0"/>
              <a:buNone/>
              <a:defRPr sz="1600" kern="600" spc="40" baseline="0">
                <a:solidFill>
                  <a:schemeClr val="tx1"/>
                </a:solidFill>
                <a:latin typeface="+mn-lt"/>
                <a:ea typeface="+mn-ea"/>
                <a:cs typeface="+mn-cs"/>
              </a:defRPr>
            </a:lvl5pPr>
            <a:lvl6pPr marL="2286000" indent="0" algn="ctr" defTabSz="914400" rtl="0" eaLnBrk="1" latinLnBrk="0" hangingPunct="1">
              <a:lnSpc>
                <a:spcPts val="2300"/>
              </a:lnSpc>
              <a:spcBef>
                <a:spcPts val="0"/>
              </a:spcBef>
              <a:spcAft>
                <a:spcPts val="0"/>
              </a:spcAft>
              <a:buClr>
                <a:schemeClr val="tx1"/>
              </a:buClr>
              <a:buSzPct val="110000"/>
              <a:buFont typeface="Symbol" panose="05050102010706020507" pitchFamily="18" charset="2"/>
              <a:buNone/>
              <a:defRPr sz="1600" b="0" i="0" kern="600" spc="40" baseline="0">
                <a:solidFill>
                  <a:schemeClr val="tx1"/>
                </a:solidFill>
                <a:latin typeface="+mn-lt"/>
                <a:ea typeface="+mn-ea"/>
                <a:cs typeface="+mn-cs"/>
              </a:defRPr>
            </a:lvl6pPr>
            <a:lvl7pPr marL="2743200" indent="0" algn="ctr" defTabSz="914400" rtl="0" eaLnBrk="1" latinLnBrk="0" hangingPunct="1">
              <a:lnSpc>
                <a:spcPts val="2300"/>
              </a:lnSpc>
              <a:spcBef>
                <a:spcPts val="525"/>
              </a:spcBef>
              <a:spcAft>
                <a:spcPts val="0"/>
              </a:spcAft>
              <a:buClr>
                <a:schemeClr val="tx2"/>
              </a:buClr>
              <a:buFont typeface="Wingdings 3" panose="05040102010807070707" pitchFamily="18" charset="2"/>
              <a:buNone/>
              <a:defRPr sz="1600" b="0" i="1" kern="600" spc="40" baseline="0">
                <a:solidFill>
                  <a:schemeClr val="tx2"/>
                </a:solidFill>
                <a:latin typeface="+mn-lt"/>
                <a:ea typeface="+mn-ea"/>
                <a:cs typeface="+mn-cs"/>
              </a:defRPr>
            </a:lvl7pPr>
            <a:lvl8pPr marL="3200400" indent="0" algn="ctr" defTabSz="914400" rtl="0" eaLnBrk="1" latinLnBrk="0" hangingPunct="1">
              <a:lnSpc>
                <a:spcPts val="1100"/>
              </a:lnSpc>
              <a:spcBef>
                <a:spcPts val="525"/>
              </a:spcBef>
              <a:spcAft>
                <a:spcPts val="0"/>
              </a:spcAft>
              <a:buSzPct val="110000"/>
              <a:buFont typeface=".SF NS Symbols Regular"/>
              <a:buNone/>
              <a:defRPr sz="1600" b="0" i="1" kern="600" spc="120" baseline="0">
                <a:solidFill>
                  <a:schemeClr val="tx1">
                    <a:lumMod val="50000"/>
                    <a:lumOff val="50000"/>
                  </a:schemeClr>
                </a:solidFill>
                <a:latin typeface="+mn-lt"/>
                <a:ea typeface="+mn-ea"/>
                <a:cs typeface="+mn-cs"/>
              </a:defRPr>
            </a:lvl8pPr>
            <a:lvl9pPr marL="3657600" indent="0" algn="ctr" defTabSz="914400" rtl="0" eaLnBrk="1" latinLnBrk="0" hangingPunct="1">
              <a:lnSpc>
                <a:spcPts val="1100"/>
              </a:lnSpc>
              <a:spcBef>
                <a:spcPts val="525"/>
              </a:spcBef>
              <a:buFont typeface="Arial" panose="020B0604020202020204" pitchFamily="34" charset="0"/>
              <a:buNone/>
              <a:defRPr sz="1600" b="0" i="1" kern="600" spc="120" baseline="0">
                <a:solidFill>
                  <a:schemeClr val="tx1">
                    <a:lumMod val="50000"/>
                    <a:lumOff val="50000"/>
                  </a:schemeClr>
                </a:solidFill>
                <a:latin typeface="+mn-lt"/>
                <a:ea typeface="+mn-ea"/>
                <a:cs typeface="+mn-cs"/>
              </a:defRPr>
            </a:lvl9pPr>
          </a:lstStyle>
          <a:p>
            <a:endParaRPr lang="en-US" dirty="0"/>
          </a:p>
        </p:txBody>
      </p:sp>
      <p:sp>
        <p:nvSpPr>
          <p:cNvPr id="19" name="Subtitle 2"/>
          <p:cNvSpPr>
            <a:spLocks noGrp="1"/>
          </p:cNvSpPr>
          <p:nvPr>
            <p:ph type="subTitle" idx="1"/>
          </p:nvPr>
        </p:nvSpPr>
        <p:spPr>
          <a:xfrm>
            <a:off x="6172201" y="4787844"/>
            <a:ext cx="5361443" cy="1101934"/>
          </a:xfrm>
        </p:spPr>
        <p:txBody>
          <a:bodyPr anchor="ctr"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Titel 6"/>
          <p:cNvSpPr>
            <a:spLocks noGrp="1"/>
          </p:cNvSpPr>
          <p:nvPr>
            <p:ph type="title"/>
          </p:nvPr>
        </p:nvSpPr>
        <p:spPr>
          <a:xfrm>
            <a:off x="695326" y="1891147"/>
            <a:ext cx="5350662" cy="1766455"/>
          </a:xfrm>
        </p:spPr>
        <p:txBody>
          <a:bodyPr anchor="ctr"/>
          <a:lstStyle>
            <a:lvl1pPr>
              <a:defRPr sz="2300">
                <a:solidFill>
                  <a:schemeClr val="bg1"/>
                </a:solidFill>
              </a:defRPr>
            </a:lvl1pPr>
          </a:lstStyle>
          <a:p>
            <a:r>
              <a:rPr lang="en-US" smtClean="0"/>
              <a:t>Click to edit Master title style</a:t>
            </a:r>
            <a:endParaRPr lang="de-DE" dirty="0"/>
          </a:p>
        </p:txBody>
      </p:sp>
      <p:pic>
        <p:nvPicPr>
          <p:cNvPr id="24" name="Grafik 2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pic>
        <p:nvPicPr>
          <p:cNvPr id="32" name="Grafik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0395" y="4765992"/>
            <a:ext cx="1058550" cy="940958"/>
          </a:xfrm>
          <a:prstGeom prst="rect">
            <a:avLst/>
          </a:prstGeom>
        </p:spPr>
      </p:pic>
      <p:pic>
        <p:nvPicPr>
          <p:cNvPr id="33" name="Grafik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83322" y="5232310"/>
            <a:ext cx="1851764" cy="571653"/>
          </a:xfrm>
          <a:prstGeom prst="rect">
            <a:avLst/>
          </a:prstGeom>
        </p:spPr>
      </p:pic>
      <p:grpSp>
        <p:nvGrpSpPr>
          <p:cNvPr id="21" name="Gruppieren 20"/>
          <p:cNvGrpSpPr/>
          <p:nvPr userDrawn="1"/>
        </p:nvGrpSpPr>
        <p:grpSpPr>
          <a:xfrm>
            <a:off x="1053474" y="6022938"/>
            <a:ext cx="10113954" cy="566770"/>
            <a:chOff x="515924" y="5792918"/>
            <a:chExt cx="9461999" cy="566770"/>
          </a:xfrm>
        </p:grpSpPr>
        <p:pic>
          <p:nvPicPr>
            <p:cNvPr id="22" name="Grafik 21"/>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15924" y="5834863"/>
              <a:ext cx="442931" cy="315747"/>
            </a:xfrm>
            <a:prstGeom prst="rect">
              <a:avLst/>
            </a:prstGeom>
          </p:spPr>
        </p:pic>
        <p:sp>
          <p:nvSpPr>
            <p:cNvPr id="23" name="Subtitle 2"/>
            <p:cNvSpPr txBox="1">
              <a:spLocks/>
            </p:cNvSpPr>
            <p:nvPr userDrawn="1"/>
          </p:nvSpPr>
          <p:spPr>
            <a:xfrm>
              <a:off x="1036319" y="5792918"/>
              <a:ext cx="8941604" cy="566770"/>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800" dirty="0"/>
                <a:t>This work has been carried out within the framework of the EUROfusion Consortium, funded by the European Union via the </a:t>
              </a:r>
              <a:r>
                <a:rPr lang="en-US" sz="800" dirty="0" err="1"/>
                <a:t>Euratom</a:t>
              </a:r>
              <a:r>
                <a:rPr lang="en-US" sz="800" dirty="0"/>
                <a:t> Research and Training </a:t>
              </a:r>
              <a:r>
                <a:rPr lang="en-US" sz="800" dirty="0" err="1"/>
                <a:t>Programme</a:t>
              </a:r>
              <a:r>
                <a:rPr lang="en-US" sz="800" dirty="0"/>
                <a:t> (Grant Agreement No 101052200 — EUROfusion). Views and opinions expressed are however those of the author(s) only and do not necessarily reflect those of the European Union or the European Commission. Neither the European Union nor the European Commission can be held responsible for them.</a:t>
              </a:r>
              <a:endParaRPr lang="en-US" sz="800" dirty="0">
                <a:latin typeface="Arial Narrow" panose="020B0606020202030204" pitchFamily="34" charset="0"/>
              </a:endParaRPr>
            </a:p>
          </p:txBody>
        </p:sp>
      </p:gr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1159289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W7-X Image EUROf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Grafik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4650" y="2313782"/>
            <a:ext cx="10055310" cy="3489523"/>
          </a:xfrm>
          <a:prstGeom prst="rect">
            <a:avLst/>
          </a:prstGeom>
        </p:spPr>
      </p:pic>
      <p:pic>
        <p:nvPicPr>
          <p:cNvPr id="12" name="Grafik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061473" y="5372117"/>
            <a:ext cx="2036761" cy="628763"/>
          </a:xfrm>
          <a:prstGeom prst="rect">
            <a:avLst/>
          </a:prstGeom>
        </p:spPr>
      </p:pic>
      <p:sp>
        <p:nvSpPr>
          <p:cNvPr id="17" name="Title 1"/>
          <p:cNvSpPr txBox="1">
            <a:spLocks/>
          </p:cNvSpPr>
          <p:nvPr userDrawn="1"/>
        </p:nvSpPr>
        <p:spPr>
          <a:xfrm>
            <a:off x="550719" y="1807154"/>
            <a:ext cx="5621482" cy="1923184"/>
          </a:xfrm>
          <a:prstGeom prst="rect">
            <a:avLst/>
          </a:prstGeom>
          <a:solidFill>
            <a:srgbClr val="29485D"/>
          </a:solidFill>
        </p:spPr>
        <p:txBody>
          <a:bodyPr vert="horz" wrap="square" lIns="198000" tIns="158400" rIns="108000" bIns="108000" rtlCol="0" anchor="t" anchorCtr="0">
            <a:noAutofit/>
          </a:bodyPr>
          <a:lstStyle>
            <a:lvl1pPr algn="l" defTabSz="914400" rtl="0" eaLnBrk="1" latinLnBrk="0" hangingPunct="1">
              <a:lnSpc>
                <a:spcPts val="2600"/>
              </a:lnSpc>
              <a:spcBef>
                <a:spcPct val="0"/>
              </a:spcBef>
              <a:spcAft>
                <a:spcPts val="1800"/>
              </a:spcAft>
              <a:buNone/>
              <a:defRPr sz="2300" b="1" kern="600" cap="none" spc="0" baseline="0">
                <a:solidFill>
                  <a:schemeClr val="bg1"/>
                </a:solidFill>
                <a:latin typeface="+mj-lt"/>
                <a:ea typeface="+mj-ea"/>
                <a:cs typeface="+mj-cs"/>
              </a:defRPr>
            </a:lvl1pPr>
          </a:lstStyle>
          <a:p>
            <a:endParaRPr lang="en-US" dirty="0"/>
          </a:p>
        </p:txBody>
      </p:sp>
      <p:sp>
        <p:nvSpPr>
          <p:cNvPr id="18" name="Subtitle 2"/>
          <p:cNvSpPr txBox="1">
            <a:spLocks/>
          </p:cNvSpPr>
          <p:nvPr userDrawn="1"/>
        </p:nvSpPr>
        <p:spPr>
          <a:xfrm>
            <a:off x="6045987" y="4682864"/>
            <a:ext cx="5560809" cy="1280552"/>
          </a:xfrm>
          <a:prstGeom prst="rect">
            <a:avLst/>
          </a:prstGeom>
          <a:solidFill>
            <a:srgbClr val="29485D"/>
          </a:solidFill>
        </p:spPr>
        <p:txBody>
          <a:bodyPr vert="horz" lIns="187200" tIns="158400" rIns="108000" bIns="172800" rtlCol="0" anchor="b" anchorCtr="0">
            <a:noAutofit/>
          </a:bodyPr>
          <a:lstStyle>
            <a:lvl1pPr marL="0" marR="0" indent="0" algn="l" defTabSz="914400" rtl="0" eaLnBrk="1" fontAlgn="auto" latinLnBrk="0" hangingPunct="1">
              <a:lnSpc>
                <a:spcPts val="2300"/>
              </a:lnSpc>
              <a:spcBef>
                <a:spcPts val="2300"/>
              </a:spcBef>
              <a:spcAft>
                <a:spcPts val="0"/>
              </a:spcAft>
              <a:buClrTx/>
              <a:buSzTx/>
              <a:buFont typeface="Arial" panose="020B0604020202020204" pitchFamily="34" charset="0"/>
              <a:buNone/>
              <a:tabLst/>
              <a:defRPr sz="1900" b="1" i="0" kern="600" spc="190" baseline="0">
                <a:solidFill>
                  <a:schemeClr val="bg1"/>
                </a:solidFill>
                <a:latin typeface="+mn-lt"/>
                <a:ea typeface="+mn-ea"/>
                <a:cs typeface="+mn-cs"/>
              </a:defRPr>
            </a:lvl1pPr>
            <a:lvl2pPr marL="0" indent="252000" algn="l" defTabSz="914400" rtl="0" eaLnBrk="1" latinLnBrk="0" hangingPunct="1">
              <a:lnSpc>
                <a:spcPts val="1600"/>
              </a:lnSpc>
              <a:spcBef>
                <a:spcPts val="300"/>
              </a:spcBef>
              <a:spcAft>
                <a:spcPts val="0"/>
              </a:spcAft>
              <a:buSzPct val="110000"/>
              <a:buFont typeface=".SF NS Symbols Regular"/>
              <a:buChar char="↘"/>
              <a:defRPr sz="1300" i="1" kern="600" spc="40" baseline="0">
                <a:solidFill>
                  <a:schemeClr val="bg1"/>
                </a:solidFill>
                <a:latin typeface="+mn-lt"/>
                <a:ea typeface="+mn-ea"/>
                <a:cs typeface="+mn-cs"/>
              </a:defRPr>
            </a:lvl2pPr>
            <a:lvl3pPr marL="914400" indent="0" algn="ctr" defTabSz="914400" rtl="0" eaLnBrk="1" latinLnBrk="0" hangingPunct="1">
              <a:lnSpc>
                <a:spcPts val="2300"/>
              </a:lnSpc>
              <a:spcBef>
                <a:spcPts val="1150"/>
              </a:spcBef>
              <a:buFont typeface="Arial" panose="020B0604020202020204" pitchFamily="34" charset="0"/>
              <a:buNone/>
              <a:defRPr sz="1800" b="1" kern="400" spc="40" baseline="0">
                <a:solidFill>
                  <a:schemeClr val="accent3"/>
                </a:solidFill>
                <a:latin typeface="+mn-lt"/>
                <a:ea typeface="+mn-ea"/>
                <a:cs typeface="+mn-cs"/>
              </a:defRPr>
            </a:lvl3pPr>
            <a:lvl4pPr marL="1371600" indent="0" algn="ctr" defTabSz="914400" rtl="0" eaLnBrk="1" latinLnBrk="0" hangingPunct="1">
              <a:lnSpc>
                <a:spcPts val="2300"/>
              </a:lnSpc>
              <a:spcBef>
                <a:spcPts val="1150"/>
              </a:spcBef>
              <a:buFont typeface="Arial" panose="020B0604020202020204" pitchFamily="34" charset="0"/>
              <a:buNone/>
              <a:defRPr sz="1600" kern="600" spc="40" baseline="0">
                <a:solidFill>
                  <a:schemeClr val="tx1"/>
                </a:solidFill>
                <a:latin typeface="+mn-lt"/>
                <a:ea typeface="+mn-ea"/>
                <a:cs typeface="+mn-cs"/>
              </a:defRPr>
            </a:lvl4pPr>
            <a:lvl5pPr marL="1828800" indent="0" algn="ctr" defTabSz="914400" rtl="0" eaLnBrk="1" latinLnBrk="0" hangingPunct="1">
              <a:lnSpc>
                <a:spcPts val="2300"/>
              </a:lnSpc>
              <a:spcBef>
                <a:spcPts val="525"/>
              </a:spcBef>
              <a:buFont typeface="Arial" panose="020B0604020202020204" pitchFamily="34" charset="0"/>
              <a:buNone/>
              <a:defRPr sz="1600" kern="600" spc="40" baseline="0">
                <a:solidFill>
                  <a:schemeClr val="tx1"/>
                </a:solidFill>
                <a:latin typeface="+mn-lt"/>
                <a:ea typeface="+mn-ea"/>
                <a:cs typeface="+mn-cs"/>
              </a:defRPr>
            </a:lvl5pPr>
            <a:lvl6pPr marL="2286000" indent="0" algn="ctr" defTabSz="914400" rtl="0" eaLnBrk="1" latinLnBrk="0" hangingPunct="1">
              <a:lnSpc>
                <a:spcPts val="2300"/>
              </a:lnSpc>
              <a:spcBef>
                <a:spcPts val="0"/>
              </a:spcBef>
              <a:spcAft>
                <a:spcPts val="0"/>
              </a:spcAft>
              <a:buClr>
                <a:schemeClr val="tx1"/>
              </a:buClr>
              <a:buSzPct val="110000"/>
              <a:buFont typeface="Symbol" panose="05050102010706020507" pitchFamily="18" charset="2"/>
              <a:buNone/>
              <a:defRPr sz="1600" b="0" i="0" kern="600" spc="40" baseline="0">
                <a:solidFill>
                  <a:schemeClr val="tx1"/>
                </a:solidFill>
                <a:latin typeface="+mn-lt"/>
                <a:ea typeface="+mn-ea"/>
                <a:cs typeface="+mn-cs"/>
              </a:defRPr>
            </a:lvl6pPr>
            <a:lvl7pPr marL="2743200" indent="0" algn="ctr" defTabSz="914400" rtl="0" eaLnBrk="1" latinLnBrk="0" hangingPunct="1">
              <a:lnSpc>
                <a:spcPts val="2300"/>
              </a:lnSpc>
              <a:spcBef>
                <a:spcPts val="525"/>
              </a:spcBef>
              <a:spcAft>
                <a:spcPts val="0"/>
              </a:spcAft>
              <a:buClr>
                <a:schemeClr val="tx2"/>
              </a:buClr>
              <a:buFont typeface="Wingdings 3" panose="05040102010807070707" pitchFamily="18" charset="2"/>
              <a:buNone/>
              <a:defRPr sz="1600" b="0" i="1" kern="600" spc="40" baseline="0">
                <a:solidFill>
                  <a:schemeClr val="tx2"/>
                </a:solidFill>
                <a:latin typeface="+mn-lt"/>
                <a:ea typeface="+mn-ea"/>
                <a:cs typeface="+mn-cs"/>
              </a:defRPr>
            </a:lvl7pPr>
            <a:lvl8pPr marL="3200400" indent="0" algn="ctr" defTabSz="914400" rtl="0" eaLnBrk="1" latinLnBrk="0" hangingPunct="1">
              <a:lnSpc>
                <a:spcPts val="1100"/>
              </a:lnSpc>
              <a:spcBef>
                <a:spcPts val="525"/>
              </a:spcBef>
              <a:spcAft>
                <a:spcPts val="0"/>
              </a:spcAft>
              <a:buSzPct val="110000"/>
              <a:buFont typeface=".SF NS Symbols Regular"/>
              <a:buNone/>
              <a:defRPr sz="1600" b="0" i="1" kern="600" spc="120" baseline="0">
                <a:solidFill>
                  <a:schemeClr val="tx1">
                    <a:lumMod val="50000"/>
                    <a:lumOff val="50000"/>
                  </a:schemeClr>
                </a:solidFill>
                <a:latin typeface="+mn-lt"/>
                <a:ea typeface="+mn-ea"/>
                <a:cs typeface="+mn-cs"/>
              </a:defRPr>
            </a:lvl8pPr>
            <a:lvl9pPr marL="3657600" indent="0" algn="ctr" defTabSz="914400" rtl="0" eaLnBrk="1" latinLnBrk="0" hangingPunct="1">
              <a:lnSpc>
                <a:spcPts val="1100"/>
              </a:lnSpc>
              <a:spcBef>
                <a:spcPts val="525"/>
              </a:spcBef>
              <a:buFont typeface="Arial" panose="020B0604020202020204" pitchFamily="34" charset="0"/>
              <a:buNone/>
              <a:defRPr sz="1600" b="0" i="1" kern="600" spc="120" baseline="0">
                <a:solidFill>
                  <a:schemeClr val="tx1">
                    <a:lumMod val="50000"/>
                    <a:lumOff val="50000"/>
                  </a:schemeClr>
                </a:solidFill>
                <a:latin typeface="+mn-lt"/>
                <a:ea typeface="+mn-ea"/>
                <a:cs typeface="+mn-cs"/>
              </a:defRPr>
            </a:lvl9pPr>
          </a:lstStyle>
          <a:p>
            <a:endParaRPr lang="en-US" dirty="0"/>
          </a:p>
        </p:txBody>
      </p:sp>
      <p:sp>
        <p:nvSpPr>
          <p:cNvPr id="19" name="Subtitle 2"/>
          <p:cNvSpPr>
            <a:spLocks noGrp="1"/>
          </p:cNvSpPr>
          <p:nvPr>
            <p:ph type="subTitle" idx="1"/>
          </p:nvPr>
        </p:nvSpPr>
        <p:spPr>
          <a:xfrm>
            <a:off x="6172201" y="4787844"/>
            <a:ext cx="5361443" cy="1101934"/>
          </a:xfrm>
        </p:spPr>
        <p:txBody>
          <a:bodyPr anchor="ctr" anchorCtr="0"/>
          <a:lstStyle>
            <a:lvl1pPr marL="0" indent="0" algn="l">
              <a:spcBef>
                <a:spcPts val="2300"/>
              </a:spcBef>
              <a:buNone/>
              <a:defRPr sz="1900" b="0" spc="0" baseline="0">
                <a:solidFill>
                  <a:schemeClr val="bg1"/>
                </a:solidFill>
              </a:defRPr>
            </a:lvl1pPr>
            <a:lvl2pPr marL="0" indent="252000" algn="l">
              <a:lnSpc>
                <a:spcPts val="1600"/>
              </a:lnSpc>
              <a:spcBef>
                <a:spcPts val="300"/>
              </a:spcBef>
              <a:buSzPct val="110000"/>
              <a:buFont typeface=".SF NS Symbols Regular"/>
              <a:buChar char="↘"/>
              <a:defRPr sz="1300" i="1" baseline="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Titel 6"/>
          <p:cNvSpPr>
            <a:spLocks noGrp="1"/>
          </p:cNvSpPr>
          <p:nvPr>
            <p:ph type="title"/>
          </p:nvPr>
        </p:nvSpPr>
        <p:spPr>
          <a:xfrm>
            <a:off x="695326" y="1891147"/>
            <a:ext cx="5350662" cy="1766455"/>
          </a:xfrm>
        </p:spPr>
        <p:txBody>
          <a:bodyPr anchor="ctr"/>
          <a:lstStyle>
            <a:lvl1pPr>
              <a:defRPr sz="2300">
                <a:solidFill>
                  <a:schemeClr val="bg1"/>
                </a:solidFill>
              </a:defRPr>
            </a:lvl1pPr>
          </a:lstStyle>
          <a:p>
            <a:r>
              <a:rPr lang="en-US" smtClean="0"/>
              <a:t>Click to edit Master title style</a:t>
            </a:r>
            <a:endParaRPr lang="de-DE" dirty="0"/>
          </a:p>
        </p:txBody>
      </p:sp>
      <p:pic>
        <p:nvPicPr>
          <p:cNvPr id="32" name="Grafik 3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60395" y="4765992"/>
            <a:ext cx="1058550" cy="940958"/>
          </a:xfrm>
          <a:prstGeom prst="rect">
            <a:avLst/>
          </a:prstGeom>
        </p:spPr>
      </p:pic>
      <p:pic>
        <p:nvPicPr>
          <p:cNvPr id="33" name="Grafik 3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83322" y="5232310"/>
            <a:ext cx="1851764" cy="571653"/>
          </a:xfrm>
          <a:prstGeom prst="rect">
            <a:avLst/>
          </a:prstGeom>
        </p:spPr>
      </p:pic>
      <p:pic>
        <p:nvPicPr>
          <p:cNvPr id="25" name="Grafik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592156" y="489668"/>
            <a:ext cx="3888000" cy="899494"/>
          </a:xfrm>
          <a:prstGeom prst="rect">
            <a:avLst/>
          </a:prstGeom>
        </p:spPr>
      </p:pic>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4" name="Foliennummernplatzhalter 3"/>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10642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941148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53" name="think-cell Folie" r:id="rId5" imgW="384" imgH="385" progId="TCLayout.ActiveDocument.1">
                  <p:embed/>
                </p:oleObj>
              </mc:Choice>
              <mc:Fallback>
                <p:oleObj name="think-cell Foli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4" name="Inhaltsplatzhalter 3"/>
          <p:cNvSpPr>
            <a:spLocks noGrp="1"/>
          </p:cNvSpPr>
          <p:nvPr>
            <p:ph sz="quarter" idx="13"/>
          </p:nvPr>
        </p:nvSpPr>
        <p:spPr>
          <a:xfrm>
            <a:off x="695326" y="1609726"/>
            <a:ext cx="10801349" cy="4772024"/>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1" name="Titel 10"/>
          <p:cNvSpPr>
            <a:spLocks noGrp="1"/>
          </p:cNvSpPr>
          <p:nvPr>
            <p:ph type="title"/>
          </p:nvPr>
        </p:nvSpPr>
        <p:spPr>
          <a:xfrm>
            <a:off x="695326" y="441325"/>
            <a:ext cx="9576471" cy="894416"/>
          </a:xfrm>
        </p:spPr>
        <p:txBody>
          <a:bodyPr/>
          <a:lstStyle>
            <a:lvl1pPr>
              <a:defRPr/>
            </a:lvl1pPr>
          </a:lstStyle>
          <a:p>
            <a:r>
              <a:rPr lang="en-US" smtClean="0"/>
              <a:t>Click to edit Master title style</a:t>
            </a:r>
            <a:endParaRPr lang="de-DE" dirty="0"/>
          </a:p>
        </p:txBody>
      </p:sp>
      <p:sp>
        <p:nvSpPr>
          <p:cNvPr id="2" name="Datumsplatzhalter 1"/>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3" name="Fußzeilenplatzhalter 2"/>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9" name="Foliennummernplatzhalter 8"/>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107429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Felder (Text/Bi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34D6FFE-C346-403E-A982-395E5408109F}"/>
              </a:ext>
            </a:extLst>
          </p:cNvPr>
          <p:cNvGraphicFramePr>
            <a:graphicFrameLocks noChangeAspect="1"/>
          </p:cNvGraphicFramePr>
          <p:nvPr>
            <p:custDataLst>
              <p:tags r:id="rId2"/>
            </p:custDataLst>
            <p:extLst>
              <p:ext uri="{D42A27DB-BD31-4B8C-83A1-F6EECF244321}">
                <p14:modId xmlns:p14="http://schemas.microsoft.com/office/powerpoint/2010/main" val="1158779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77" name="think-cell Folie" r:id="rId5" imgW="384" imgH="385" progId="TCLayout.ActiveDocument.1">
                  <p:embed/>
                </p:oleObj>
              </mc:Choice>
              <mc:Fallback>
                <p:oleObj name="think-cell Folie" r:id="rId5" imgW="384" imgH="38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C65B91-E784-4354-A701-802A4C59DD9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3" name="Content Placeholder 2"/>
          <p:cNvSpPr>
            <a:spLocks noGrp="1"/>
          </p:cNvSpPr>
          <p:nvPr>
            <p:ph sz="half" idx="1"/>
          </p:nvPr>
        </p:nvSpPr>
        <p:spPr>
          <a:xfrm>
            <a:off x="695325" y="1881188"/>
            <a:ext cx="5112414" cy="4500562"/>
          </a:xfrm>
          <a:prstGeom prst="rect">
            <a:avLst/>
          </a:prstGeom>
        </p:spPr>
        <p:txBody>
          <a:bodyPr/>
          <a:lstStyle>
            <a:lvl3pPr>
              <a:defRPr b="0">
                <a:solidFill>
                  <a:schemeClr val="tx1"/>
                </a:solidFill>
              </a:defRPr>
            </a:lvl3pPr>
            <a:lvl4pPr>
              <a:defRPr b="1">
                <a:solidFill>
                  <a:schemeClr val="tx2"/>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84263" y="1881188"/>
            <a:ext cx="5112412" cy="4500562"/>
          </a:xfrm>
          <a:prstGeom prst="rect">
            <a:avLst/>
          </a:prstGeom>
        </p:spPr>
        <p:txBody>
          <a:bodyPr/>
          <a:lstStyle>
            <a:lvl3pPr>
              <a:defRPr b="0">
                <a:solidFill>
                  <a:schemeClr val="tx1"/>
                </a:solidFill>
              </a:defRPr>
            </a:lvl3pPr>
            <a:lvl4pPr>
              <a:defRPr b="1">
                <a:solidFill>
                  <a:schemeClr val="tx2"/>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el 13"/>
          <p:cNvSpPr>
            <a:spLocks noGrp="1"/>
          </p:cNvSpPr>
          <p:nvPr>
            <p:ph type="title"/>
          </p:nvPr>
        </p:nvSpPr>
        <p:spPr/>
        <p:txBody>
          <a:bodyPr/>
          <a:lstStyle/>
          <a:p>
            <a:r>
              <a:rPr lang="en-US" smtClean="0"/>
              <a:t>Click to edit Master title style</a:t>
            </a:r>
            <a:endParaRPr lang="de-DE"/>
          </a:p>
        </p:txBody>
      </p:sp>
      <p:sp>
        <p:nvSpPr>
          <p:cNvPr id="2" name="Datumsplatzhalter 1"/>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40470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nur Text ohne Titel)">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695325" y="481013"/>
            <a:ext cx="10801350" cy="5900737"/>
          </a:xfrm>
        </p:spPr>
        <p:txBody>
          <a:bodyPr/>
          <a:lstStyle>
            <a:lvl1pPr>
              <a:defRPr baseline="0"/>
            </a:lvl1pPr>
          </a:lstStyle>
          <a:p>
            <a:pPr lvl="0"/>
            <a:r>
              <a:rPr lang="de-DE" dirty="0"/>
              <a:t>Slide </a:t>
            </a:r>
            <a:r>
              <a:rPr lang="de-DE" dirty="0" err="1"/>
              <a:t>without</a:t>
            </a:r>
            <a:r>
              <a:rPr lang="de-DE" dirty="0"/>
              <a:t> title (</a:t>
            </a:r>
            <a:r>
              <a:rPr lang="de-DE" dirty="0" err="1"/>
              <a:t>exception</a:t>
            </a:r>
            <a:r>
              <a:rPr lang="de-DE" dirty="0"/>
              <a:t>)</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Datumsplatzhalter 8"/>
          <p:cNvSpPr>
            <a:spLocks noGrp="1"/>
          </p:cNvSpPr>
          <p:nvPr>
            <p:ph type="dt" sz="half" idx="14"/>
          </p:nvPr>
        </p:nvSpPr>
        <p:spPr/>
        <p:txBody>
          <a:bodyPr/>
          <a:lstStyle/>
          <a:p>
            <a:r>
              <a:rPr lang="en-US" smtClean="0"/>
              <a:t>W7-X OP2.2-2.3 Program Workshop: Tungsten studies by Spectroscopy and Probe Exposure</a:t>
            </a:r>
            <a:endParaRPr lang="de-DE" dirty="0"/>
          </a:p>
        </p:txBody>
      </p:sp>
      <p:sp>
        <p:nvSpPr>
          <p:cNvPr id="10" name="Fußzeilenplatzhalter 9"/>
          <p:cNvSpPr>
            <a:spLocks noGrp="1"/>
          </p:cNvSpPr>
          <p:nvPr>
            <p:ph type="ftr" sz="quarter" idx="15"/>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11" name="Foliennummernplatzhalter 10"/>
          <p:cNvSpPr>
            <a:spLocks noGrp="1"/>
          </p:cNvSpPr>
          <p:nvPr>
            <p:ph type="sldNum" sz="quarter" idx="16"/>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282497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6" name="Fußzeilenplatzhalter 5"/>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7" name="Foliennummernplatzhalter 6"/>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309067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3E053EA-A9E0-4FC3-87BC-5CADB14D4D06}"/>
              </a:ext>
            </a:extLst>
          </p:cNvPr>
          <p:cNvGraphicFramePr>
            <a:graphicFrameLocks noChangeAspect="1"/>
          </p:cNvGraphicFramePr>
          <p:nvPr>
            <p:custDataLst>
              <p:tags r:id="rId2"/>
            </p:custDataLst>
            <p:extLst>
              <p:ext uri="{D42A27DB-BD31-4B8C-83A1-F6EECF244321}">
                <p14:modId xmlns:p14="http://schemas.microsoft.com/office/powerpoint/2010/main" val="180875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01" name="think-cell Folie" r:id="rId5" imgW="384" imgH="385" progId="TCLayout.ActiveDocument.1">
                  <p:embed/>
                </p:oleObj>
              </mc:Choice>
              <mc:Fallback>
                <p:oleObj name="think-cell Folie" r:id="rId5" imgW="384" imgH="385" progId="TCLayout.ActiveDocument.1">
                  <p:embed/>
                  <p:pic>
                    <p:nvPicPr>
                      <p:cNvPr id="6" name="Object 5" hidden="1">
                        <a:extLst>
                          <a:ext uri="{FF2B5EF4-FFF2-40B4-BE49-F238E27FC236}">
                            <a16:creationId xmlns:a16="http://schemas.microsoft.com/office/drawing/2014/main" id="{E3E053EA-A9E0-4FC3-87BC-5CADB14D4D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336F15A-9D0F-40C1-A205-2471F1ECE4E2}"/>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300" b="1" i="0" baseline="0" dirty="0">
              <a:latin typeface="Arial" panose="020B0604020202020204" pitchFamily="34" charset="0"/>
              <a:ea typeface="+mj-ea"/>
              <a:cs typeface="+mj-cs"/>
              <a:sym typeface="Arial" panose="020B0604020202020204" pitchFamily="34" charset="0"/>
            </a:endParaRPr>
          </a:p>
        </p:txBody>
      </p:sp>
      <p:sp>
        <p:nvSpPr>
          <p:cNvPr id="9" name="Title 8">
            <a:extLst>
              <a:ext uri="{FF2B5EF4-FFF2-40B4-BE49-F238E27FC236}">
                <a16:creationId xmlns:a16="http://schemas.microsoft.com/office/drawing/2014/main" id="{F207ED94-DB68-4986-A95E-F302E26D3A38}"/>
              </a:ext>
            </a:extLst>
          </p:cNvPr>
          <p:cNvSpPr>
            <a:spLocks noGrp="1"/>
          </p:cNvSpPr>
          <p:nvPr>
            <p:ph type="title"/>
          </p:nvPr>
        </p:nvSpPr>
        <p:spPr/>
        <p:txBody>
          <a:bodyPr/>
          <a:lstStyle/>
          <a:p>
            <a:r>
              <a:rPr lang="en-US" smtClean="0"/>
              <a:t>Click to edit Master title style</a:t>
            </a:r>
            <a:endParaRPr lang="de-DE"/>
          </a:p>
        </p:txBody>
      </p:sp>
      <p:sp>
        <p:nvSpPr>
          <p:cNvPr id="4" name="Datumsplatzhalter 3"/>
          <p:cNvSpPr>
            <a:spLocks noGrp="1"/>
          </p:cNvSpPr>
          <p:nvPr>
            <p:ph type="dt" sz="half" idx="10"/>
          </p:nvPr>
        </p:nvSpPr>
        <p:spPr/>
        <p:txBody>
          <a:bodyPr/>
          <a:lstStyle/>
          <a:p>
            <a:r>
              <a:rPr lang="en-US" smtClean="0"/>
              <a:t>W7-X OP2.2-2.3 Program Workshop: Tungsten studies by Spectroscopy and Probe Exposure</a:t>
            </a:r>
            <a:endParaRPr lang="de-DE" dirty="0"/>
          </a:p>
        </p:txBody>
      </p:sp>
      <p:sp>
        <p:nvSpPr>
          <p:cNvPr id="7" name="Fußzeilenplatzhalter 6"/>
          <p:cNvSpPr>
            <a:spLocks noGrp="1"/>
          </p:cNvSpPr>
          <p:nvPr>
            <p:ph type="ftr" sz="quarter" idx="11"/>
          </p:nvPr>
        </p:nvSpPr>
        <p:spPr/>
        <p:txBody>
          <a:bodyPr/>
          <a:lstStyle/>
          <a:p>
            <a:pPr algn="l">
              <a:tabLst>
                <a:tab pos="9775825" algn="r"/>
                <a:tab pos="10226675" algn="r"/>
              </a:tabLst>
            </a:pPr>
            <a:r>
              <a:rPr lang="de-DE" smtClean="0"/>
              <a:t>Max-Planck-Institut für Plasmaphysik | CP Dhard | 24.04.2024</a:t>
            </a:r>
            <a:endParaRPr lang="de-DE" dirty="0"/>
          </a:p>
        </p:txBody>
      </p:sp>
      <p:sp>
        <p:nvSpPr>
          <p:cNvPr id="8" name="Foliennummernplatzhalter 7"/>
          <p:cNvSpPr>
            <a:spLocks noGrp="1"/>
          </p:cNvSpPr>
          <p:nvPr>
            <p:ph type="sldNum" sz="quarter" idx="12"/>
          </p:nvPr>
        </p:nvSpPr>
        <p:spPr/>
        <p:txBody>
          <a:bodyPr/>
          <a:lstStyle/>
          <a:p>
            <a:fld id="{3B1A4699-952B-42DA-8DC4-38A59B49610C}" type="slidenum">
              <a:rPr lang="de-DE" smtClean="0"/>
              <a:pPr/>
              <a:t>‹Nr.›</a:t>
            </a:fld>
            <a:endParaRPr lang="de-DE" dirty="0"/>
          </a:p>
        </p:txBody>
      </p:sp>
    </p:spTree>
    <p:extLst>
      <p:ext uri="{BB962C8B-B14F-4D97-AF65-F5344CB8AC3E}">
        <p14:creationId xmlns:p14="http://schemas.microsoft.com/office/powerpoint/2010/main" val="65363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13.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vmlDrawing" Target="../drawings/vmlDrawing7.v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366923" y="170923"/>
            <a:ext cx="630153" cy="630153"/>
          </a:xfrm>
          <a:prstGeom prst="rect">
            <a:avLst/>
          </a:prstGeom>
        </p:spPr>
      </p:pic>
      <p:graphicFrame>
        <p:nvGraphicFramePr>
          <p:cNvPr id="6" name="Object 5" hidden="1">
            <a:extLst>
              <a:ext uri="{FF2B5EF4-FFF2-40B4-BE49-F238E27FC236}">
                <a16:creationId xmlns:a16="http://schemas.microsoft.com/office/drawing/2014/main" id="{E3FBFD33-14B0-4B26-8D25-D9E05002D480}"/>
              </a:ext>
            </a:extLst>
          </p:cNvPr>
          <p:cNvGraphicFramePr>
            <a:graphicFrameLocks noChangeAspect="1"/>
          </p:cNvGraphicFramePr>
          <p:nvPr>
            <p:custDataLst>
              <p:tags r:id="rId14"/>
            </p:custDataLst>
            <p:extLst>
              <p:ext uri="{D42A27DB-BD31-4B8C-83A1-F6EECF244321}">
                <p14:modId xmlns:p14="http://schemas.microsoft.com/office/powerpoint/2010/main" val="3949532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4" name="think-cell Folie" r:id="rId17" imgW="384" imgH="385" progId="TCLayout.ActiveDocument.1">
                  <p:embed/>
                </p:oleObj>
              </mc:Choice>
              <mc:Fallback>
                <p:oleObj name="think-cell Folie" r:id="rId17" imgW="384" imgH="385"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8354E6-9E0E-44B9-83E8-1963A1EC88F1}"/>
              </a:ext>
            </a:extLst>
          </p:cNvPr>
          <p:cNvSpPr/>
          <p:nvPr>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3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695325" y="441325"/>
            <a:ext cx="9576472" cy="782638"/>
          </a:xfrm>
          <a:prstGeom prst="rect">
            <a:avLst/>
          </a:prstGeom>
        </p:spPr>
        <p:txBody>
          <a:bodyPr vert="horz" lIns="0" tIns="0" rIns="0" bIns="0" rtlCol="0" anchor="t" anchorCtr="0">
            <a:noAutofit/>
          </a:bodyPr>
          <a:lstStyle/>
          <a:p>
            <a:r>
              <a:rPr lang="de-DE" dirty="0"/>
              <a:t>Headline Arial </a:t>
            </a:r>
            <a:r>
              <a:rPr lang="de-DE" dirty="0" err="1"/>
              <a:t>MPG_green_dark</a:t>
            </a:r>
            <a:r>
              <a:rPr lang="de-DE" dirty="0"/>
              <a:t>, 25 </a:t>
            </a:r>
            <a:r>
              <a:rPr lang="de-DE" dirty="0" err="1"/>
              <a:t>pt</a:t>
            </a:r>
            <a:r>
              <a:rPr lang="de-DE" dirty="0"/>
              <a:t>, ZAB 28 </a:t>
            </a:r>
            <a:r>
              <a:rPr lang="de-DE" dirty="0" err="1"/>
              <a:t>pt</a:t>
            </a:r>
            <a:r>
              <a:rPr lang="de-DE" dirty="0"/>
              <a:t/>
            </a:r>
            <a:br>
              <a:rPr lang="de-DE" dirty="0"/>
            </a:br>
            <a:endParaRPr lang="en-US" dirty="0"/>
          </a:p>
        </p:txBody>
      </p:sp>
      <p:sp>
        <p:nvSpPr>
          <p:cNvPr id="5" name="Footer Placeholder 4"/>
          <p:cNvSpPr>
            <a:spLocks noGrp="1"/>
          </p:cNvSpPr>
          <p:nvPr>
            <p:ph type="ftr" sz="quarter" idx="3"/>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smtClean="0"/>
              <a:t>Max-Planck-Institut für Plasmaphysik | CP Dhard | 24.04.2024</a:t>
            </a:r>
            <a:endParaRPr lang="de-DE" dirty="0"/>
          </a:p>
        </p:txBody>
      </p:sp>
      <p:sp>
        <p:nvSpPr>
          <p:cNvPr id="13" name="Datumsplatzhalter 12"/>
          <p:cNvSpPr>
            <a:spLocks noGrp="1"/>
          </p:cNvSpPr>
          <p:nvPr>
            <p:ph type="dt" sz="half" idx="2"/>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en-US" smtClean="0"/>
              <a:t>W7-X OP2.2-2.3 Program Workshop: Tungsten studies by Spectroscopy and Probe Exposure</a:t>
            </a:r>
            <a:endParaRPr lang="de-DE" dirty="0"/>
          </a:p>
        </p:txBody>
      </p:sp>
      <p:sp>
        <p:nvSpPr>
          <p:cNvPr id="14" name="Foliennummernplatzhalter 13"/>
          <p:cNvSpPr>
            <a:spLocks noGrp="1"/>
          </p:cNvSpPr>
          <p:nvPr>
            <p:ph type="sldNum" sz="quarter" idx="4"/>
          </p:nvPr>
        </p:nvSpPr>
        <p:spPr>
          <a:xfrm>
            <a:off x="11167427" y="6489699"/>
            <a:ext cx="329248" cy="142876"/>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fld id="{3B1A4699-952B-42DA-8DC4-38A59B49610C}" type="slidenum">
              <a:rPr lang="de-DE" smtClean="0"/>
              <a:pPr/>
              <a:t>‹Nr.›</a:t>
            </a:fld>
            <a:endParaRPr lang="de-DE" dirty="0"/>
          </a:p>
        </p:txBody>
      </p:sp>
      <p:sp>
        <p:nvSpPr>
          <p:cNvPr id="7" name="Textplatzhalter 6"/>
          <p:cNvSpPr>
            <a:spLocks noGrp="1"/>
          </p:cNvSpPr>
          <p:nvPr>
            <p:ph type="body" idx="1"/>
          </p:nvPr>
        </p:nvSpPr>
        <p:spPr>
          <a:xfrm>
            <a:off x="695326" y="1609725"/>
            <a:ext cx="10801350" cy="4567237"/>
          </a:xfrm>
          <a:prstGeom prst="rect">
            <a:avLst/>
          </a:prstGeom>
        </p:spPr>
        <p:txBody>
          <a:bodyPr vert="horz" lIns="0" tIns="45720" rIns="0" bIns="45720" rtlCol="0">
            <a:normAutofit/>
          </a:bodyPr>
          <a:lstStyle/>
          <a:p>
            <a:pPr lvl="0"/>
            <a:r>
              <a:rPr lang="de-DE" dirty="0"/>
              <a:t>Ebene 1: Headlines</a:t>
            </a:r>
          </a:p>
          <a:p>
            <a:pPr lvl="1"/>
            <a:r>
              <a:rPr lang="de-DE" dirty="0"/>
              <a:t>Ebene 2: Fließtext</a:t>
            </a:r>
          </a:p>
          <a:p>
            <a:pPr lvl="2"/>
            <a:r>
              <a:rPr lang="de-DE" dirty="0"/>
              <a:t>Ebene 3: </a:t>
            </a:r>
            <a:r>
              <a:rPr lang="de-DE" dirty="0" smtClean="0"/>
              <a:t>Stichpunkte</a:t>
            </a:r>
            <a:endParaRPr lang="de-DE" dirty="0"/>
          </a:p>
          <a:p>
            <a:pPr lvl="3"/>
            <a:r>
              <a:rPr lang="de-DE" dirty="0"/>
              <a:t>Ebene 4: Stichpunkte hervorgehoben</a:t>
            </a:r>
          </a:p>
          <a:p>
            <a:pPr lvl="4"/>
            <a:r>
              <a:rPr lang="de-DE" dirty="0"/>
              <a:t>Ebene 5: Stichpunkte eingerückt</a:t>
            </a:r>
          </a:p>
          <a:p>
            <a:pPr lvl="5"/>
            <a:r>
              <a:rPr lang="de-DE" dirty="0"/>
              <a:t>Ebene 6: Stichpunkte weiter eingerückt</a:t>
            </a:r>
          </a:p>
          <a:p>
            <a:pPr lvl="6"/>
            <a:r>
              <a:rPr lang="de-DE" dirty="0"/>
              <a:t>Ebene 7: Zusatzinfo</a:t>
            </a:r>
          </a:p>
          <a:p>
            <a:pPr lvl="7"/>
            <a:r>
              <a:rPr lang="de-DE" dirty="0"/>
              <a:t>Ebene 8: Bildunterschrift</a:t>
            </a:r>
          </a:p>
        </p:txBody>
      </p:sp>
      <p:pic>
        <p:nvPicPr>
          <p:cNvPr id="8" name="Grafik 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591799" y="240771"/>
            <a:ext cx="581025" cy="516467"/>
          </a:xfrm>
          <a:prstGeom prst="rect">
            <a:avLst/>
          </a:prstGeom>
        </p:spPr>
      </p:pic>
    </p:spTree>
    <p:extLst>
      <p:ext uri="{BB962C8B-B14F-4D97-AF65-F5344CB8AC3E}">
        <p14:creationId xmlns:p14="http://schemas.microsoft.com/office/powerpoint/2010/main" val="2120465908"/>
      </p:ext>
    </p:extLst>
  </p:cSld>
  <p:clrMap bg1="lt1" tx1="dk1" bg2="lt2" tx2="dk2" accent1="accent1" accent2="accent2" accent3="accent3" accent4="accent4" accent5="accent5" accent6="accent6" hlink="hlink" folHlink="folHlink"/>
  <p:sldLayoutIdLst>
    <p:sldLayoutId id="2147483702" r:id="rId1"/>
    <p:sldLayoutId id="2147483709" r:id="rId2"/>
    <p:sldLayoutId id="2147483708" r:id="rId3"/>
    <p:sldLayoutId id="2147483713" r:id="rId4"/>
    <p:sldLayoutId id="2147483669" r:id="rId5"/>
    <p:sldLayoutId id="2147483664" r:id="rId6"/>
    <p:sldLayoutId id="2147483696" r:id="rId7"/>
    <p:sldLayoutId id="2147483667" r:id="rId8"/>
    <p:sldLayoutId id="2147483700" r:id="rId9"/>
    <p:sldLayoutId id="2147483711" r:id="rId10"/>
    <p:sldLayoutId id="2147483701" r:id="rId11"/>
  </p:sldLayoutIdLst>
  <p:hf hdr="0"/>
  <p:txStyles>
    <p:titleStyle>
      <a:lvl1pPr algn="l" defTabSz="914400" rtl="0" eaLnBrk="1" latinLnBrk="0" hangingPunct="1">
        <a:lnSpc>
          <a:spcPts val="2800"/>
        </a:lnSpc>
        <a:spcBef>
          <a:spcPct val="0"/>
        </a:spcBef>
        <a:spcAft>
          <a:spcPts val="1800"/>
        </a:spcAft>
        <a:buNone/>
        <a:defRPr sz="2500" b="1" kern="600" cap="none" spc="0" baseline="0">
          <a:solidFill>
            <a:srgbClr val="005555"/>
          </a:solidFill>
          <a:latin typeface="+mj-lt"/>
          <a:ea typeface="+mj-ea"/>
          <a:cs typeface="+mj-cs"/>
        </a:defRPr>
      </a:lvl1pPr>
    </p:titleStyle>
    <p:body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de-DE" sz="1800" b="1" i="0" kern="600" spc="40" baseline="0" dirty="0" smtClean="0">
          <a:solidFill>
            <a:srgbClr val="005555"/>
          </a:solidFill>
          <a:latin typeface="+mn-lt"/>
          <a:ea typeface="+mn-ea"/>
          <a:cs typeface="+mn-cs"/>
        </a:defRPr>
      </a:lvl1pPr>
      <a:lvl2pPr marL="0" indent="0" algn="l" defTabSz="914400" rtl="0" eaLnBrk="1" latinLnBrk="0" hangingPunct="1">
        <a:lnSpc>
          <a:spcPct val="120000"/>
        </a:lnSpc>
        <a:spcBef>
          <a:spcPts val="600"/>
        </a:spcBef>
        <a:spcAft>
          <a:spcPts val="0"/>
        </a:spcAft>
        <a:buFont typeface="Arial" panose="020B0604020202020204" pitchFamily="34" charset="0"/>
        <a:buNone/>
        <a:defRPr sz="1800" kern="600" spc="40" baseline="0">
          <a:solidFill>
            <a:schemeClr val="tx1"/>
          </a:solidFill>
          <a:latin typeface="+mn-lt"/>
          <a:ea typeface="+mn-ea"/>
          <a:cs typeface="+mn-cs"/>
        </a:defRPr>
      </a:lvl2pPr>
      <a:lvl3pPr marL="179388" indent="-179388" algn="l" defTabSz="914400" rtl="0" eaLnBrk="1" latinLnBrk="0" hangingPunct="1">
        <a:lnSpc>
          <a:spcPct val="120000"/>
        </a:lnSpc>
        <a:spcBef>
          <a:spcPts val="600"/>
        </a:spcBef>
        <a:buFont typeface="Arial" panose="020B0604020202020204" pitchFamily="34" charset="0"/>
        <a:buChar char="•"/>
        <a:defRPr sz="1800" b="1" kern="400" spc="40" baseline="0">
          <a:solidFill>
            <a:schemeClr val="accent3"/>
          </a:solidFill>
          <a:latin typeface="+mn-lt"/>
          <a:ea typeface="+mn-ea"/>
          <a:cs typeface="+mn-cs"/>
        </a:defRPr>
      </a:lvl3pPr>
      <a:lvl4pPr marL="179388" indent="-179388" algn="l" defTabSz="914400" rtl="0" eaLnBrk="1" latinLnBrk="0" hangingPunct="1">
        <a:lnSpc>
          <a:spcPct val="120000"/>
        </a:lnSpc>
        <a:spcBef>
          <a:spcPts val="600"/>
        </a:spcBef>
        <a:buFont typeface="Arial" panose="020B0604020202020204" pitchFamily="34" charset="0"/>
        <a:buChar char="•"/>
        <a:defRPr sz="1800" kern="600" spc="40" baseline="0">
          <a:solidFill>
            <a:schemeClr val="tx1"/>
          </a:solidFill>
          <a:latin typeface="+mn-lt"/>
          <a:ea typeface="+mn-ea"/>
          <a:cs typeface="+mn-cs"/>
        </a:defRPr>
      </a:lvl4pPr>
      <a:lvl5pPr marL="357188" indent="-179388" algn="l" defTabSz="914400" rtl="0" eaLnBrk="1" latinLnBrk="0" hangingPunct="1">
        <a:lnSpc>
          <a:spcPct val="120000"/>
        </a:lnSpc>
        <a:spcBef>
          <a:spcPts val="600"/>
        </a:spcBef>
        <a:buFont typeface="Arial" panose="020B0604020202020204" pitchFamily="34" charset="0"/>
        <a:buChar char="•"/>
        <a:defRPr lang="de-DE" sz="1800" b="0" i="0" kern="600" spc="40" baseline="0" dirty="0" smtClean="0">
          <a:solidFill>
            <a:schemeClr val="tx1"/>
          </a:solidFill>
          <a:latin typeface="+mn-lt"/>
          <a:ea typeface="+mn-ea"/>
          <a:cs typeface="+mn-cs"/>
        </a:defRPr>
      </a:lvl5pPr>
      <a:lvl6pPr marL="645750" indent="-285750" algn="l" defTabSz="914400" rtl="0" eaLnBrk="1" latinLnBrk="0" hangingPunct="1">
        <a:lnSpc>
          <a:spcPct val="100000"/>
        </a:lnSpc>
        <a:spcBef>
          <a:spcPts val="300"/>
        </a:spcBef>
        <a:spcAft>
          <a:spcPts val="0"/>
        </a:spcAft>
        <a:buClr>
          <a:schemeClr val="tx1"/>
        </a:buClr>
        <a:buSzPct val="110000"/>
        <a:buFont typeface="Symbol" panose="05050102010706020507" pitchFamily="18" charset="2"/>
        <a:buChar char=""/>
        <a:defRPr sz="1800" b="0" i="0" kern="600" spc="40" baseline="0">
          <a:solidFill>
            <a:schemeClr val="tx1"/>
          </a:solidFill>
          <a:latin typeface="+mn-lt"/>
          <a:ea typeface="+mn-ea"/>
          <a:cs typeface="+mn-cs"/>
        </a:defRPr>
      </a:lvl6pPr>
      <a:lvl7pPr marL="0" indent="215900" algn="l" defTabSz="914400" rtl="0" eaLnBrk="1" latinLnBrk="0" hangingPunct="1">
        <a:lnSpc>
          <a:spcPct val="100000"/>
        </a:lnSpc>
        <a:spcBef>
          <a:spcPts val="600"/>
        </a:spcBef>
        <a:spcAft>
          <a:spcPts val="0"/>
        </a:spcAft>
        <a:buClr>
          <a:schemeClr val="tx2"/>
        </a:buClr>
        <a:buFont typeface="Wingdings 3" panose="05040102010807070707" pitchFamily="18" charset="2"/>
        <a:buChar char=""/>
        <a:defRPr sz="1500" b="0" i="1" kern="600" spc="40" baseline="0">
          <a:solidFill>
            <a:schemeClr val="tx2"/>
          </a:solidFill>
          <a:latin typeface="+mn-lt"/>
          <a:ea typeface="+mn-ea"/>
          <a:cs typeface="+mn-cs"/>
        </a:defRPr>
      </a:lvl7pPr>
      <a:lvl8pPr marL="0" indent="0" algn="l" defTabSz="914400" rtl="0" eaLnBrk="1" latinLnBrk="0" hangingPunct="1">
        <a:lnSpc>
          <a:spcPct val="100000"/>
        </a:lnSpc>
        <a:spcBef>
          <a:spcPts val="525"/>
        </a:spcBef>
        <a:spcAft>
          <a:spcPts val="0"/>
        </a:spcAft>
        <a:buSzPct val="110000"/>
        <a:buFont typeface=".SF NS Symbols Regular"/>
        <a:buNone/>
        <a:defRPr sz="1000" b="0" i="1" kern="600" spc="120" baseline="0">
          <a:solidFill>
            <a:schemeClr val="tx1">
              <a:lumMod val="50000"/>
              <a:lumOff val="50000"/>
            </a:schemeClr>
          </a:solidFill>
          <a:latin typeface="+mn-lt"/>
          <a:ea typeface="+mn-ea"/>
          <a:cs typeface="+mn-cs"/>
        </a:defRPr>
      </a:lvl8pPr>
      <a:lvl9pPr marL="0" indent="0" algn="l" defTabSz="914400" rtl="0" eaLnBrk="1" latinLnBrk="0" hangingPunct="1">
        <a:lnSpc>
          <a:spcPts val="1100"/>
        </a:lnSpc>
        <a:spcBef>
          <a:spcPts val="525"/>
        </a:spcBef>
        <a:buFont typeface="Arial" panose="020B0604020202020204" pitchFamily="34" charset="0"/>
        <a:buNone/>
        <a:defRPr sz="800" b="0" i="1" kern="600" spc="120" baseline="0">
          <a:solidFill>
            <a:schemeClr val="tx1">
              <a:lumMod val="50000"/>
              <a:lumOff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777" userDrawn="1">
          <p15:clr>
            <a:srgbClr val="F26B43"/>
          </p15:clr>
        </p15:guide>
        <p15:guide id="3" pos="7038" userDrawn="1">
          <p15:clr>
            <a:srgbClr val="F26B43"/>
          </p15:clr>
        </p15:guide>
        <p15:guide id="4" orient="horz" pos="4020" userDrawn="1">
          <p15:clr>
            <a:srgbClr val="F26B43"/>
          </p15:clr>
        </p15:guide>
        <p15:guide id="6" orient="horz" pos="1014" userDrawn="1">
          <p15:clr>
            <a:srgbClr val="F26B43"/>
          </p15:clr>
        </p15:guide>
        <p15:guide id="7" orient="horz" pos="4088" userDrawn="1">
          <p15:clr>
            <a:srgbClr val="F26B43"/>
          </p15:clr>
        </p15:guide>
        <p15:guide id="8" orient="horz" pos="4178">
          <p15:clr>
            <a:srgbClr val="F26B43"/>
          </p15:clr>
        </p15:guide>
        <p15:guide id="9" pos="143" userDrawn="1">
          <p15:clr>
            <a:srgbClr val="F26B43"/>
          </p15:clr>
        </p15:guide>
        <p15:guide id="11" orient="horz" pos="503">
          <p15:clr>
            <a:srgbClr val="F26B43"/>
          </p15:clr>
        </p15:guide>
        <p15:guide id="12" pos="7537" userDrawn="1">
          <p15:clr>
            <a:srgbClr val="F26B43"/>
          </p15:clr>
        </p15:guide>
        <p15:guide id="14" orient="horz" pos="459" userDrawn="1">
          <p15:clr>
            <a:srgbClr val="F26B43"/>
          </p15:clr>
        </p15:guide>
        <p15:guide id="15" orient="horz" pos="153" userDrawn="1">
          <p15:clr>
            <a:srgbClr val="F26B43"/>
          </p15:clr>
        </p15:guide>
        <p15:guide id="16" orient="horz" pos="278" userDrawn="1">
          <p15:clr>
            <a:srgbClr val="F26B43"/>
          </p15:clr>
        </p15:guide>
        <p15:guide id="18" pos="7242" userDrawn="1">
          <p15:clr>
            <a:srgbClr val="F26B43"/>
          </p15:clr>
        </p15:guide>
        <p15:guide id="19" pos="4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366923" y="170923"/>
            <a:ext cx="630153" cy="630153"/>
          </a:xfrm>
          <a:prstGeom prst="rect">
            <a:avLst/>
          </a:prstGeom>
        </p:spPr>
      </p:pic>
      <p:graphicFrame>
        <p:nvGraphicFramePr>
          <p:cNvPr id="6" name="Object 5" hidden="1">
            <a:extLst>
              <a:ext uri="{FF2B5EF4-FFF2-40B4-BE49-F238E27FC236}">
                <a16:creationId xmlns:a16="http://schemas.microsoft.com/office/drawing/2014/main" id="{E3FBFD33-14B0-4B26-8D25-D9E05002D480}"/>
              </a:ext>
            </a:extLst>
          </p:cNvPr>
          <p:cNvGraphicFramePr>
            <a:graphicFrameLocks noChangeAspect="1"/>
          </p:cNvGraphicFramePr>
          <p:nvPr>
            <p:custDataLst>
              <p:tags r:id="rId12"/>
            </p:custDataLst>
            <p:extLst>
              <p:ext uri="{D42A27DB-BD31-4B8C-83A1-F6EECF244321}">
                <p14:modId xmlns:p14="http://schemas.microsoft.com/office/powerpoint/2010/main" val="3728219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73" name="think-cell Folie" r:id="rId15" imgW="384" imgH="385" progId="TCLayout.ActiveDocument.1">
                  <p:embed/>
                </p:oleObj>
              </mc:Choice>
              <mc:Fallback>
                <p:oleObj name="think-cell Folie" r:id="rId15" imgW="384" imgH="385" progId="TCLayout.ActiveDocument.1">
                  <p:embed/>
                  <p:pic>
                    <p:nvPicPr>
                      <p:cNvPr id="6" name="Object 5" hidden="1">
                        <a:extLst>
                          <a:ext uri="{FF2B5EF4-FFF2-40B4-BE49-F238E27FC236}">
                            <a16:creationId xmlns:a16="http://schemas.microsoft.com/office/drawing/2014/main" id="{E3FBFD33-14B0-4B26-8D25-D9E05002D480}"/>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8354E6-9E0E-44B9-83E8-1963A1EC88F1}"/>
              </a:ext>
            </a:extLst>
          </p:cNvPr>
          <p:cNvSpPr/>
          <p:nvPr>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300" b="1" i="0" baseline="0" dirty="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695325" y="441325"/>
            <a:ext cx="9576472" cy="782638"/>
          </a:xfrm>
          <a:prstGeom prst="rect">
            <a:avLst/>
          </a:prstGeom>
        </p:spPr>
        <p:txBody>
          <a:bodyPr vert="horz" lIns="0" tIns="0" rIns="0" bIns="0" rtlCol="0" anchor="t" anchorCtr="0">
            <a:noAutofit/>
          </a:bodyPr>
          <a:lstStyle/>
          <a:p>
            <a:r>
              <a:rPr lang="de-DE" dirty="0"/>
              <a:t>Headline Arial </a:t>
            </a:r>
            <a:r>
              <a:rPr lang="de-DE" dirty="0" err="1"/>
              <a:t>MPG_green_dark</a:t>
            </a:r>
            <a:r>
              <a:rPr lang="de-DE" dirty="0"/>
              <a:t>, 25 </a:t>
            </a:r>
            <a:r>
              <a:rPr lang="de-DE" dirty="0" err="1"/>
              <a:t>pt</a:t>
            </a:r>
            <a:r>
              <a:rPr lang="de-DE" dirty="0"/>
              <a:t>, ZAB 28 </a:t>
            </a:r>
            <a:r>
              <a:rPr lang="de-DE" dirty="0" err="1"/>
              <a:t>pt</a:t>
            </a:r>
            <a:r>
              <a:rPr lang="de-DE" dirty="0"/>
              <a:t/>
            </a:r>
            <a:br>
              <a:rPr lang="de-DE" dirty="0"/>
            </a:br>
            <a:endParaRPr lang="en-US" dirty="0"/>
          </a:p>
        </p:txBody>
      </p:sp>
      <p:sp>
        <p:nvSpPr>
          <p:cNvPr id="5" name="Footer Placeholder 4"/>
          <p:cNvSpPr>
            <a:spLocks noGrp="1"/>
          </p:cNvSpPr>
          <p:nvPr>
            <p:ph type="ftr" sz="quarter" idx="3"/>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smtClean="0"/>
              <a:t>Max-Planck-Institut für Plasmaphysik | CP Dhard | 24.04.2024</a:t>
            </a:r>
            <a:endParaRPr lang="de-DE" dirty="0"/>
          </a:p>
        </p:txBody>
      </p:sp>
      <p:sp>
        <p:nvSpPr>
          <p:cNvPr id="13" name="Datumsplatzhalter 12"/>
          <p:cNvSpPr>
            <a:spLocks noGrp="1"/>
          </p:cNvSpPr>
          <p:nvPr>
            <p:ph type="dt" sz="half" idx="2"/>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en-US" smtClean="0"/>
              <a:t>W7-X OP2.2-2.3 Program Workshop: Tungsten studies by Spectroscopy and Probe Exposure</a:t>
            </a:r>
            <a:endParaRPr lang="de-DE" dirty="0"/>
          </a:p>
        </p:txBody>
      </p:sp>
      <p:sp>
        <p:nvSpPr>
          <p:cNvPr id="14" name="Foliennummernplatzhalter 13"/>
          <p:cNvSpPr>
            <a:spLocks noGrp="1"/>
          </p:cNvSpPr>
          <p:nvPr>
            <p:ph type="sldNum" sz="quarter" idx="4"/>
          </p:nvPr>
        </p:nvSpPr>
        <p:spPr>
          <a:xfrm>
            <a:off x="11167427" y="6489699"/>
            <a:ext cx="329248" cy="142876"/>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fld id="{3B1A4699-952B-42DA-8DC4-38A59B49610C}" type="slidenum">
              <a:rPr lang="de-DE" smtClean="0"/>
              <a:pPr/>
              <a:t>‹Nr.›</a:t>
            </a:fld>
            <a:endParaRPr lang="de-DE" dirty="0"/>
          </a:p>
        </p:txBody>
      </p:sp>
      <p:sp>
        <p:nvSpPr>
          <p:cNvPr id="7" name="Textplatzhalter 6"/>
          <p:cNvSpPr>
            <a:spLocks noGrp="1"/>
          </p:cNvSpPr>
          <p:nvPr>
            <p:ph type="body" idx="1"/>
          </p:nvPr>
        </p:nvSpPr>
        <p:spPr>
          <a:xfrm>
            <a:off x="695326" y="1609725"/>
            <a:ext cx="10801350" cy="4567237"/>
          </a:xfrm>
          <a:prstGeom prst="rect">
            <a:avLst/>
          </a:prstGeom>
        </p:spPr>
        <p:txBody>
          <a:bodyPr vert="horz" lIns="0" tIns="45720" rIns="0" bIns="45720" rtlCol="0">
            <a:normAutofit/>
          </a:body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de-DE" sz="1800" b="1" i="0" u="none" strike="noStrike" kern="600" cap="none" spc="40" normalizeH="0" baseline="0" noProof="0" dirty="0" smtClean="0">
                <a:ln>
                  <a:noFill/>
                </a:ln>
                <a:solidFill>
                  <a:srgbClr val="005555"/>
                </a:solidFill>
                <a:effectLst/>
                <a:uLnTx/>
                <a:uFillTx/>
                <a:latin typeface="+mn-lt"/>
                <a:ea typeface="+mn-ea"/>
                <a:cs typeface="+mn-cs"/>
              </a:rPr>
              <a:t>Ebene 1: Headlines</a:t>
            </a:r>
          </a:p>
          <a:p>
            <a:pPr marL="0" marR="0" lvl="1"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2: Fließtext</a:t>
            </a:r>
          </a:p>
          <a:p>
            <a:pPr marL="179388" marR="0" lvl="2"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1" i="0" u="none" strike="noStrike" kern="400" cap="none" spc="40" normalizeH="0" baseline="0" noProof="0" dirty="0" smtClean="0">
                <a:ln>
                  <a:noFill/>
                </a:ln>
                <a:solidFill>
                  <a:srgbClr val="29485D"/>
                </a:solidFill>
                <a:effectLst/>
                <a:uLnTx/>
                <a:uFillTx/>
                <a:latin typeface="+mn-lt"/>
                <a:ea typeface="+mn-ea"/>
                <a:cs typeface="+mn-cs"/>
              </a:rPr>
              <a:t>Ebene 3: Stichpunkte</a:t>
            </a:r>
          </a:p>
          <a:p>
            <a:pPr marL="179388" marR="0" lvl="3"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4: Stichpunkte hervorgehoben</a:t>
            </a:r>
          </a:p>
          <a:p>
            <a:pPr marL="357188" marR="0" lvl="4"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5: Stichpunkte eingerückt</a:t>
            </a:r>
          </a:p>
          <a:p>
            <a:pPr marL="645750" marR="0" lvl="5" indent="-285750" algn="l" defTabSz="914400" rtl="0" eaLnBrk="1" fontAlgn="auto" latinLnBrk="0" hangingPunct="1">
              <a:lnSpc>
                <a:spcPct val="100000"/>
              </a:lnSpc>
              <a:spcBef>
                <a:spcPts val="300"/>
              </a:spcBef>
              <a:spcAft>
                <a:spcPts val="0"/>
              </a:spcAft>
              <a:buClr>
                <a:srgbClr val="000000"/>
              </a:buClr>
              <a:buSzPct val="110000"/>
              <a:buFont typeface="Symbol" panose="05050102010706020507" pitchFamily="18" charset="2"/>
              <a:buChar char=""/>
              <a:tabLst/>
              <a:defRPr/>
            </a:pPr>
            <a:r>
              <a:rPr kumimoji="0" lang="de-DE" sz="1800" b="0" i="0" u="none" strike="noStrike" kern="600" cap="none" spc="40" normalizeH="0" baseline="0" noProof="0" dirty="0" smtClean="0">
                <a:ln>
                  <a:noFill/>
                </a:ln>
                <a:solidFill>
                  <a:srgbClr val="000000"/>
                </a:solidFill>
                <a:effectLst/>
                <a:uLnTx/>
                <a:uFillTx/>
                <a:latin typeface="+mn-lt"/>
                <a:ea typeface="+mn-ea"/>
                <a:cs typeface="+mn-cs"/>
              </a:rPr>
              <a:t>Ebene 6: Stichpunkte weiter eingerückt</a:t>
            </a:r>
          </a:p>
          <a:p>
            <a:pPr marL="0" marR="0" lvl="6" indent="215900" algn="l" defTabSz="914400" rtl="0" eaLnBrk="1" fontAlgn="auto" latinLnBrk="0" hangingPunct="1">
              <a:lnSpc>
                <a:spcPct val="100000"/>
              </a:lnSpc>
              <a:spcBef>
                <a:spcPts val="600"/>
              </a:spcBef>
              <a:spcAft>
                <a:spcPts val="0"/>
              </a:spcAft>
              <a:buClr>
                <a:srgbClr val="005555"/>
              </a:buClr>
              <a:buSzTx/>
              <a:buFont typeface="Wingdings 3" panose="05040102010807070707" pitchFamily="18" charset="2"/>
              <a:buChar char=""/>
              <a:tabLst/>
              <a:defRPr/>
            </a:pPr>
            <a:r>
              <a:rPr kumimoji="0" lang="de-DE" sz="1500" b="0" i="1" u="none" strike="noStrike" kern="600" cap="none" spc="40" normalizeH="0" baseline="0" noProof="0" dirty="0" smtClean="0">
                <a:ln>
                  <a:noFill/>
                </a:ln>
                <a:solidFill>
                  <a:srgbClr val="005555"/>
                </a:solidFill>
                <a:effectLst/>
                <a:uLnTx/>
                <a:uFillTx/>
                <a:latin typeface="+mn-lt"/>
                <a:ea typeface="+mn-ea"/>
                <a:cs typeface="+mn-cs"/>
              </a:rPr>
              <a:t>Ebene 7: Zusatzinfo</a:t>
            </a:r>
          </a:p>
          <a:p>
            <a:pPr marL="0" marR="0" lvl="7" indent="0" algn="l" defTabSz="914400" rtl="0" eaLnBrk="1" fontAlgn="auto" latinLnBrk="0" hangingPunct="1">
              <a:lnSpc>
                <a:spcPct val="100000"/>
              </a:lnSpc>
              <a:spcBef>
                <a:spcPts val="525"/>
              </a:spcBef>
              <a:spcAft>
                <a:spcPts val="0"/>
              </a:spcAft>
              <a:buClrTx/>
              <a:buSzPct val="110000"/>
              <a:buFont typeface=".SF NS Symbols Regular"/>
              <a:buNone/>
              <a:tabLst/>
              <a:defRPr/>
            </a:pPr>
            <a:r>
              <a:rPr kumimoji="0" lang="de-DE" sz="1000" b="0" i="1" u="none" strike="noStrike" kern="600" cap="none" spc="120" normalizeH="0" baseline="0" noProof="0" dirty="0" smtClean="0">
                <a:ln>
                  <a:noFill/>
                </a:ln>
                <a:solidFill>
                  <a:srgbClr val="000000">
                    <a:lumMod val="50000"/>
                    <a:lumOff val="50000"/>
                  </a:srgbClr>
                </a:solidFill>
                <a:effectLst/>
                <a:uLnTx/>
                <a:uFillTx/>
                <a:latin typeface="+mn-lt"/>
                <a:ea typeface="+mn-ea"/>
                <a:cs typeface="+mn-cs"/>
              </a:rPr>
              <a:t>Ebene 8: Bildunterschrift</a:t>
            </a:r>
          </a:p>
          <a:p>
            <a:pPr lvl="0"/>
            <a:endParaRPr lang="de-DE" dirty="0"/>
          </a:p>
        </p:txBody>
      </p:sp>
    </p:spTree>
    <p:extLst>
      <p:ext uri="{BB962C8B-B14F-4D97-AF65-F5344CB8AC3E}">
        <p14:creationId xmlns:p14="http://schemas.microsoft.com/office/powerpoint/2010/main" val="160706583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9" r:id="rId3"/>
    <p:sldLayoutId id="2147483720" r:id="rId4"/>
    <p:sldLayoutId id="2147483721" r:id="rId5"/>
    <p:sldLayoutId id="2147483722" r:id="rId6"/>
    <p:sldLayoutId id="2147483723" r:id="rId7"/>
    <p:sldLayoutId id="2147483724" r:id="rId8"/>
    <p:sldLayoutId id="2147483725" r:id="rId9"/>
  </p:sldLayoutIdLst>
  <p:hf hdr="0"/>
  <p:txStyles>
    <p:titleStyle>
      <a:lvl1pPr algn="l" defTabSz="914400" rtl="0" eaLnBrk="1" latinLnBrk="0" hangingPunct="1">
        <a:lnSpc>
          <a:spcPts val="2800"/>
        </a:lnSpc>
        <a:spcBef>
          <a:spcPct val="0"/>
        </a:spcBef>
        <a:spcAft>
          <a:spcPts val="1800"/>
        </a:spcAft>
        <a:buNone/>
        <a:defRPr sz="2500" b="1" kern="600" cap="none" spc="0" baseline="0">
          <a:solidFill>
            <a:srgbClr val="005555"/>
          </a:solidFill>
          <a:latin typeface="+mj-lt"/>
          <a:ea typeface="+mj-ea"/>
          <a:cs typeface="+mj-cs"/>
        </a:defRPr>
      </a:lvl1pPr>
    </p:titleStyle>
    <p:body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de-DE" sz="1800" b="1" i="0" kern="600" spc="40" baseline="0" dirty="0" smtClean="0">
          <a:solidFill>
            <a:srgbClr val="005555"/>
          </a:solidFill>
          <a:latin typeface="+mn-lt"/>
          <a:ea typeface="+mn-ea"/>
          <a:cs typeface="+mn-cs"/>
        </a:defRPr>
      </a:lvl1pPr>
      <a:lvl2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sz="1800" kern="600" spc="40" baseline="0">
          <a:solidFill>
            <a:schemeClr val="tx1"/>
          </a:solidFill>
          <a:latin typeface="+mn-lt"/>
          <a:ea typeface="+mn-ea"/>
          <a:cs typeface="+mn-cs"/>
        </a:defRPr>
      </a:lvl2pPr>
      <a:lvl3pPr marL="1793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sz="1800" b="1" kern="400" spc="40" baseline="0">
          <a:solidFill>
            <a:schemeClr val="accent3"/>
          </a:solidFill>
          <a:latin typeface="+mn-lt"/>
          <a:ea typeface="+mn-ea"/>
          <a:cs typeface="+mn-cs"/>
        </a:defRPr>
      </a:lvl3pPr>
      <a:lvl4pPr marL="1793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sz="1800" kern="600" spc="40" baseline="0">
          <a:solidFill>
            <a:schemeClr val="tx1"/>
          </a:solidFill>
          <a:latin typeface="+mn-lt"/>
          <a:ea typeface="+mn-ea"/>
          <a:cs typeface="+mn-cs"/>
        </a:defRPr>
      </a:lvl4pPr>
      <a:lvl5pPr marL="357188" marR="0" indent="-179388"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lang="de-DE" sz="1800" b="0" i="0" kern="600" spc="40" baseline="0" dirty="0" smtClean="0">
          <a:solidFill>
            <a:schemeClr val="tx1"/>
          </a:solidFill>
          <a:latin typeface="+mn-lt"/>
          <a:ea typeface="+mn-ea"/>
          <a:cs typeface="+mn-cs"/>
        </a:defRPr>
      </a:lvl5pPr>
      <a:lvl6pPr marL="645750" marR="0" indent="-285750" algn="l" defTabSz="914400" rtl="0" eaLnBrk="1" fontAlgn="auto" latinLnBrk="0" hangingPunct="1">
        <a:lnSpc>
          <a:spcPct val="100000"/>
        </a:lnSpc>
        <a:spcBef>
          <a:spcPts val="300"/>
        </a:spcBef>
        <a:spcAft>
          <a:spcPts val="0"/>
        </a:spcAft>
        <a:buClr>
          <a:srgbClr val="000000"/>
        </a:buClr>
        <a:buSzPct val="110000"/>
        <a:buFont typeface="Symbol" panose="05050102010706020507" pitchFamily="18" charset="2"/>
        <a:buChar char=""/>
        <a:tabLst/>
        <a:defRPr sz="1800" b="0" i="0" kern="600" spc="40" baseline="0">
          <a:solidFill>
            <a:schemeClr val="tx1"/>
          </a:solidFill>
          <a:latin typeface="+mn-lt"/>
          <a:ea typeface="+mn-ea"/>
          <a:cs typeface="+mn-cs"/>
        </a:defRPr>
      </a:lvl6pPr>
      <a:lvl7pPr marL="0" marR="0" indent="215900" algn="l" defTabSz="914400" rtl="0" eaLnBrk="1" fontAlgn="auto" latinLnBrk="0" hangingPunct="1">
        <a:lnSpc>
          <a:spcPct val="100000"/>
        </a:lnSpc>
        <a:spcBef>
          <a:spcPts val="600"/>
        </a:spcBef>
        <a:spcAft>
          <a:spcPts val="0"/>
        </a:spcAft>
        <a:buClr>
          <a:srgbClr val="005555"/>
        </a:buClr>
        <a:buSzTx/>
        <a:buFont typeface="Wingdings 3" panose="05040102010807070707" pitchFamily="18" charset="2"/>
        <a:buChar char=""/>
        <a:tabLst/>
        <a:defRPr sz="1500" b="0" i="1" kern="600" spc="40" baseline="0">
          <a:solidFill>
            <a:schemeClr val="tx2"/>
          </a:solidFill>
          <a:latin typeface="+mn-lt"/>
          <a:ea typeface="+mn-ea"/>
          <a:cs typeface="+mn-cs"/>
        </a:defRPr>
      </a:lvl7pPr>
      <a:lvl8pPr marL="0" marR="0" indent="0" algn="l" defTabSz="914400" rtl="0" eaLnBrk="1" fontAlgn="auto" latinLnBrk="0" hangingPunct="1">
        <a:lnSpc>
          <a:spcPct val="100000"/>
        </a:lnSpc>
        <a:spcBef>
          <a:spcPts val="525"/>
        </a:spcBef>
        <a:spcAft>
          <a:spcPts val="0"/>
        </a:spcAft>
        <a:buClrTx/>
        <a:buSzPct val="110000"/>
        <a:buFont typeface=".SF NS Symbols Regular"/>
        <a:buNone/>
        <a:tabLst/>
        <a:defRPr sz="1000" b="0" i="1" kern="600" spc="120" baseline="0">
          <a:solidFill>
            <a:schemeClr val="tx1">
              <a:lumMod val="50000"/>
              <a:lumOff val="50000"/>
            </a:schemeClr>
          </a:solidFill>
          <a:latin typeface="+mn-lt"/>
          <a:ea typeface="+mn-ea"/>
          <a:cs typeface="+mn-cs"/>
        </a:defRPr>
      </a:lvl8pPr>
      <a:lvl9pPr marL="0" indent="0" algn="l" defTabSz="914400" rtl="0" eaLnBrk="1" latinLnBrk="0" hangingPunct="1">
        <a:lnSpc>
          <a:spcPts val="1100"/>
        </a:lnSpc>
        <a:spcBef>
          <a:spcPts val="525"/>
        </a:spcBef>
        <a:buFont typeface="Arial" panose="020B0604020202020204" pitchFamily="34" charset="0"/>
        <a:buNone/>
        <a:defRPr sz="800" b="0" i="1" kern="600" spc="120" baseline="0">
          <a:solidFill>
            <a:schemeClr val="tx1">
              <a:lumMod val="50000"/>
              <a:lumOff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777">
          <p15:clr>
            <a:srgbClr val="F26B43"/>
          </p15:clr>
        </p15:guide>
        <p15:guide id="3" pos="7038">
          <p15:clr>
            <a:srgbClr val="F26B43"/>
          </p15:clr>
        </p15:guide>
        <p15:guide id="4" orient="horz" pos="4020">
          <p15:clr>
            <a:srgbClr val="F26B43"/>
          </p15:clr>
        </p15:guide>
        <p15:guide id="6" orient="horz" pos="1014">
          <p15:clr>
            <a:srgbClr val="F26B43"/>
          </p15:clr>
        </p15:guide>
        <p15:guide id="7" orient="horz" pos="4088">
          <p15:clr>
            <a:srgbClr val="F26B43"/>
          </p15:clr>
        </p15:guide>
        <p15:guide id="8" orient="horz" pos="4178">
          <p15:clr>
            <a:srgbClr val="F26B43"/>
          </p15:clr>
        </p15:guide>
        <p15:guide id="9" pos="143">
          <p15:clr>
            <a:srgbClr val="F26B43"/>
          </p15:clr>
        </p15:guide>
        <p15:guide id="11" orient="horz" pos="503">
          <p15:clr>
            <a:srgbClr val="F26B43"/>
          </p15:clr>
        </p15:guide>
        <p15:guide id="12" pos="7537">
          <p15:clr>
            <a:srgbClr val="F26B43"/>
          </p15:clr>
        </p15:guide>
        <p15:guide id="14" orient="horz" pos="459">
          <p15:clr>
            <a:srgbClr val="F26B43"/>
          </p15:clr>
        </p15:guide>
        <p15:guide id="15" orient="horz" pos="153">
          <p15:clr>
            <a:srgbClr val="F26B43"/>
          </p15:clr>
        </p15:guide>
        <p15:guide id="16" orient="horz" pos="278">
          <p15:clr>
            <a:srgbClr val="F26B43"/>
          </p15:clr>
        </p15:guide>
        <p15:guide id="18" pos="7242">
          <p15:clr>
            <a:srgbClr val="F26B43"/>
          </p15:clr>
        </p15:guide>
        <p15:guide id="19" pos="4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hyperlink" Target="https://w7x-logbook.ipp-hgw.mpg.de/log.html?id=XP_20250410.5" TargetMode="Externa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7x-logbook.ipp-hgw.mpg.de/log.html?id=XP_20241203.7" TargetMode="External"/><Relationship Id="rId7" Type="http://schemas.openxmlformats.org/officeDocument/2006/relationships/hyperlink" Target="https://w7x-logbook.ipp-hgw.mpg.de/log.html?id=XP_20241023.11" TargetMode="External"/><Relationship Id="rId2" Type="http://schemas.openxmlformats.org/officeDocument/2006/relationships/hyperlink" Target="https://w7x-logbook.ipp-hgw.mpg.de/log.html?id=XP_20241106.6"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04.9" TargetMode="External"/><Relationship Id="rId4" Type="http://schemas.openxmlformats.org/officeDocument/2006/relationships/hyperlink" Target="https://w7x-logbook.ipp-hgw.mpg.de/log.html?id=XP_20241112.1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7x-logbook.ipp-hgw.mpg.de/log.html?id=XP_20241127.10" TargetMode="External"/><Relationship Id="rId7" Type="http://schemas.openxmlformats.org/officeDocument/2006/relationships/image" Target="../media/image12.png"/><Relationship Id="rId2" Type="http://schemas.openxmlformats.org/officeDocument/2006/relationships/hyperlink" Target="https://w7x-logbook.ipp-hgw.mpg.de/log.html?id=XP_20241008.40"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12.7" TargetMode="External"/><Relationship Id="rId10" Type="http://schemas.openxmlformats.org/officeDocument/2006/relationships/image" Target="../media/image15.png"/><Relationship Id="rId4" Type="http://schemas.openxmlformats.org/officeDocument/2006/relationships/hyperlink" Target="https://w7x-logbook.ipp-hgw.mpg.de/log.html?id=XP_20241210.7" TargetMode="Externa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7x-logbook.ipp-hgw.mpg.de/log.html?id=XP_20241127.10" TargetMode="External"/><Relationship Id="rId7" Type="http://schemas.openxmlformats.org/officeDocument/2006/relationships/image" Target="../media/image13.png"/><Relationship Id="rId2" Type="http://schemas.openxmlformats.org/officeDocument/2006/relationships/hyperlink" Target="https://w7x-logbook.ipp-hgw.mpg.de/log.html?id=XP_20241008.40" TargetMode="External"/><Relationship Id="rId1" Type="http://schemas.openxmlformats.org/officeDocument/2006/relationships/slideLayout" Target="../slideLayouts/slideLayout5.xml"/><Relationship Id="rId6" Type="http://schemas.openxmlformats.org/officeDocument/2006/relationships/hyperlink" Target="https://w7x-logbook.ipp-hgw.mpg.de/log.html?id=XP_20250326.11" TargetMode="External"/><Relationship Id="rId5" Type="http://schemas.openxmlformats.org/officeDocument/2006/relationships/hyperlink" Target="https://w7x-logbook.ipp-hgw.mpg.de/log.html?id=XP_20241212.7" TargetMode="External"/><Relationship Id="rId4" Type="http://schemas.openxmlformats.org/officeDocument/2006/relationships/hyperlink" Target="https://w7x-logbook.ipp-hgw.mpg.de/log.html?id=XP_20241210.7" TargetMode="Externa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w7x-logbook.ipp-hgw.mpg.de/log.html?id=XP_20241212.7" TargetMode="External"/><Relationship Id="rId3" Type="http://schemas.openxmlformats.org/officeDocument/2006/relationships/image" Target="../media/image19.png"/><Relationship Id="rId7" Type="http://schemas.openxmlformats.org/officeDocument/2006/relationships/hyperlink" Target="https://w7x-logbook.ipp-hgw.mpg.de/log.html?id=XP_20241210.7" TargetMode="Externa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hyperlink" Target="https://w7x-logbook.ipp-hgw.mpg.de/log.html?id=XP_20241127.10" TargetMode="External"/><Relationship Id="rId5" Type="http://schemas.openxmlformats.org/officeDocument/2006/relationships/hyperlink" Target="https://w7x-logbook.ipp-hgw.mpg.de/log.html?id=XP_20241008.40" TargetMode="External"/><Relationship Id="rId4" Type="http://schemas.openxmlformats.org/officeDocument/2006/relationships/image" Target="../media/image20.png"/><Relationship Id="rId9" Type="http://schemas.openxmlformats.org/officeDocument/2006/relationships/hyperlink" Target="https://w7x-logbook.ipp-hgw.mpg.de/log.html?id=XP_20250326.1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731903" y="1882003"/>
            <a:ext cx="4403516" cy="1766455"/>
          </a:xfrm>
        </p:spPr>
        <p:txBody>
          <a:bodyPr/>
          <a:lstStyle/>
          <a:p>
            <a:r>
              <a:rPr lang="en-US" dirty="0" smtClean="0"/>
              <a:t>Comparison of neutral gas pressures</a:t>
            </a:r>
            <a:endParaRPr lang="en-GB" sz="1400" dirty="0"/>
          </a:p>
        </p:txBody>
      </p:sp>
      <p:sp>
        <p:nvSpPr>
          <p:cNvPr id="1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9" name="Untertitel 2"/>
          <p:cNvSpPr>
            <a:spLocks noGrp="1"/>
          </p:cNvSpPr>
          <p:nvPr>
            <p:ph type="subTitle" idx="1"/>
          </p:nvPr>
        </p:nvSpPr>
        <p:spPr>
          <a:xfrm>
            <a:off x="5028069" y="4329953"/>
            <a:ext cx="5361443" cy="1304364"/>
          </a:xfrm>
        </p:spPr>
        <p:txBody>
          <a:bodyPr>
            <a:normAutofit/>
          </a:bodyPr>
          <a:lstStyle/>
          <a:p>
            <a:pPr>
              <a:lnSpc>
                <a:spcPct val="100000"/>
              </a:lnSpc>
              <a:spcBef>
                <a:spcPts val="0"/>
              </a:spcBef>
            </a:pPr>
            <a:r>
              <a:rPr lang="de-DE" sz="1600" dirty="0" smtClean="0"/>
              <a:t>W7-X </a:t>
            </a:r>
            <a:r>
              <a:rPr lang="de-DE" sz="1600" dirty="0" err="1" smtClean="0"/>
              <a:t>team</a:t>
            </a:r>
            <a:endParaRPr lang="de-DE" sz="1600" dirty="0"/>
          </a:p>
        </p:txBody>
      </p:sp>
      <p:sp>
        <p:nvSpPr>
          <p:cNvPr id="8"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1" name="Foliennummernplatzhalter 5">
            <a:extLst>
              <a:ext uri="{FF2B5EF4-FFF2-40B4-BE49-F238E27FC236}">
                <a16:creationId xmlns:a16="http://schemas.microsoft.com/office/drawing/2014/main" id="{9EF0E3FE-E50C-E620-F596-896EF169B2B1}"/>
              </a:ext>
            </a:extLst>
          </p:cNvPr>
          <p:cNvSpPr txBox="1">
            <a:spLocks/>
          </p:cNvSpPr>
          <p:nvPr/>
        </p:nvSpPr>
        <p:spPr>
          <a:xfrm>
            <a:off x="11167427" y="6489699"/>
            <a:ext cx="329248" cy="142876"/>
          </a:xfrm>
          <a:prstGeom prst="rect">
            <a:avLst/>
          </a:prstGeom>
        </p:spPr>
        <p:txBody>
          <a:bodyPr vert="horz" lIns="0" tIns="0" rIns="0" bIns="0" rtlCol="0" anchor="b" anchorCtr="0"/>
          <a:lstStyle>
            <a:defPPr>
              <a:defRPr lang="en-US"/>
            </a:defPPr>
            <a:lvl1pPr marL="0" algn="r" defTabSz="457200" rtl="0" eaLnBrk="1" latinLnBrk="0" hangingPunct="1">
              <a:defRPr lang="de-DE" sz="600" kern="600" cap="all" spc="90" baseline="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B1A4699-952B-42DA-8DC4-38A59B49610C}" type="slidenum">
              <a:rPr lang="de-DE" smtClean="0"/>
              <a:pPr/>
              <a:t>1</a:t>
            </a:fld>
            <a:endParaRPr lang="de-DE" dirty="0"/>
          </a:p>
        </p:txBody>
      </p:sp>
    </p:spTree>
    <p:extLst>
      <p:ext uri="{BB962C8B-B14F-4D97-AF65-F5344CB8AC3E}">
        <p14:creationId xmlns:p14="http://schemas.microsoft.com/office/powerpoint/2010/main" val="36894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24" y="1184918"/>
            <a:ext cx="9182076" cy="4793456"/>
          </a:xfrm>
          <a:prstGeom prst="rect">
            <a:avLst/>
          </a:prstGeom>
        </p:spPr>
      </p:pic>
      <p:pic>
        <p:nvPicPr>
          <p:cNvPr id="6" name="Picture 5"/>
          <p:cNvPicPr>
            <a:picLocks noChangeAspect="1"/>
          </p:cNvPicPr>
          <p:nvPr/>
        </p:nvPicPr>
        <p:blipFill>
          <a:blip r:embed="rId3"/>
          <a:stretch>
            <a:fillRect/>
          </a:stretch>
        </p:blipFill>
        <p:spPr>
          <a:xfrm>
            <a:off x="-23541" y="736945"/>
            <a:ext cx="4543425" cy="5457825"/>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934074" y="1064234"/>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w7x-logbook.ipp-hgw.mpg.de/log.html?id=XP_20180809.27</a:t>
            </a:r>
          </a:p>
        </p:txBody>
      </p:sp>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257464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9" y="1167245"/>
            <a:ext cx="97258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649391" y="108326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w7x-logbook.ipp-hgw.mpg.de/log.html?id=XP_20180809.38</a:t>
            </a:r>
          </a:p>
        </p:txBody>
      </p:sp>
      <p:pic>
        <p:nvPicPr>
          <p:cNvPr id="2" name="Picture 1"/>
          <p:cNvPicPr>
            <a:picLocks noChangeAspect="1"/>
          </p:cNvPicPr>
          <p:nvPr/>
        </p:nvPicPr>
        <p:blipFill>
          <a:blip r:embed="rId3"/>
          <a:stretch>
            <a:fillRect/>
          </a:stretch>
        </p:blipFill>
        <p:spPr>
          <a:xfrm>
            <a:off x="-60467" y="772291"/>
            <a:ext cx="4200525" cy="547687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234979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550" y="1170509"/>
            <a:ext cx="9694014"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795528" y="114169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w7x-logbook.ipp-hgw.mpg.de/log.html?id=XP_20180911.24</a:t>
            </a:r>
          </a:p>
        </p:txBody>
      </p:sp>
      <p:pic>
        <p:nvPicPr>
          <p:cNvPr id="6" name="Picture 5"/>
          <p:cNvPicPr>
            <a:picLocks noChangeAspect="1"/>
          </p:cNvPicPr>
          <p:nvPr/>
        </p:nvPicPr>
        <p:blipFill>
          <a:blip r:embed="rId3"/>
          <a:stretch>
            <a:fillRect/>
          </a:stretch>
        </p:blipFill>
        <p:spPr>
          <a:xfrm>
            <a:off x="-82564" y="765764"/>
            <a:ext cx="4333875" cy="549592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4175538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491" y="1282868"/>
            <a:ext cx="9906000"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894187" y="1216053"/>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w7x-logbook.ipp-hgw.mpg.de/log.html?id=XP_20180904.22</a:t>
            </a:r>
          </a:p>
        </p:txBody>
      </p:sp>
      <p:pic>
        <p:nvPicPr>
          <p:cNvPr id="2" name="Picture 1"/>
          <p:cNvPicPr>
            <a:picLocks noChangeAspect="1"/>
          </p:cNvPicPr>
          <p:nvPr/>
        </p:nvPicPr>
        <p:blipFill>
          <a:blip r:embed="rId3"/>
          <a:stretch>
            <a:fillRect/>
          </a:stretch>
        </p:blipFill>
        <p:spPr>
          <a:xfrm>
            <a:off x="-52059" y="794339"/>
            <a:ext cx="4048125" cy="5467350"/>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370629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909" y="1240224"/>
            <a:ext cx="984365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934074" y="1143148"/>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w7x-logbook.ipp-hgw.mpg.de/log.html?id=XP_20180904.23</a:t>
            </a:r>
          </a:p>
        </p:txBody>
      </p:sp>
      <p:pic>
        <p:nvPicPr>
          <p:cNvPr id="6" name="Picture 5"/>
          <p:cNvPicPr>
            <a:picLocks noChangeAspect="1"/>
          </p:cNvPicPr>
          <p:nvPr/>
        </p:nvPicPr>
        <p:blipFill>
          <a:blip r:embed="rId3"/>
          <a:stretch>
            <a:fillRect/>
          </a:stretch>
        </p:blipFill>
        <p:spPr>
          <a:xfrm>
            <a:off x="-120875" y="736945"/>
            <a:ext cx="4238625" cy="5486400"/>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29761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9" y="1282869"/>
            <a:ext cx="98020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FTM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934074" y="12828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w7x-logbook.ipp-hgw.mpg.de/log.html?id=XP_20180912.10</a:t>
            </a:r>
          </a:p>
        </p:txBody>
      </p:sp>
      <p:pic>
        <p:nvPicPr>
          <p:cNvPr id="4" name="Picture 3"/>
          <p:cNvPicPr>
            <a:picLocks noChangeAspect="1"/>
          </p:cNvPicPr>
          <p:nvPr/>
        </p:nvPicPr>
        <p:blipFill>
          <a:blip r:embed="rId3"/>
          <a:stretch>
            <a:fillRect/>
          </a:stretch>
        </p:blipFill>
        <p:spPr>
          <a:xfrm>
            <a:off x="0" y="879389"/>
            <a:ext cx="4191000" cy="5476875"/>
          </a:xfrm>
          <a:prstGeom prst="rect">
            <a:avLst/>
          </a:prstGeom>
        </p:spPr>
      </p:pic>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706948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036" y="1326597"/>
            <a:ext cx="9725891"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DAM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934074" y="12828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w7x-logbook.ipp-hgw.mpg.de/log.html?id=XP_20180828.19</a:t>
            </a:r>
          </a:p>
        </p:txBody>
      </p:sp>
      <p:pic>
        <p:nvPicPr>
          <p:cNvPr id="5" name="Picture 4"/>
          <p:cNvPicPr>
            <a:picLocks noChangeAspect="1"/>
          </p:cNvPicPr>
          <p:nvPr/>
        </p:nvPicPr>
        <p:blipFill>
          <a:blip r:embed="rId3"/>
          <a:stretch>
            <a:fillRect/>
          </a:stretch>
        </p:blipFill>
        <p:spPr>
          <a:xfrm>
            <a:off x="-70377" y="879389"/>
            <a:ext cx="4267200" cy="5467350"/>
          </a:xfrm>
          <a:prstGeom prst="rect">
            <a:avLst/>
          </a:prstGeom>
        </p:spPr>
      </p:pic>
      <p:sp>
        <p:nvSpPr>
          <p:cNvPr id="11" name="Textfeld 10"/>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2649072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037" y="1209675"/>
            <a:ext cx="9781308"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DAM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934074" y="115732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w7x-logbook.ipp-hgw.mpg.de/log.html?id=XP_20180828.21</a:t>
            </a:r>
          </a:p>
        </p:txBody>
      </p:sp>
      <p:pic>
        <p:nvPicPr>
          <p:cNvPr id="4" name="Picture 3"/>
          <p:cNvPicPr>
            <a:picLocks noChangeAspect="1"/>
          </p:cNvPicPr>
          <p:nvPr/>
        </p:nvPicPr>
        <p:blipFill>
          <a:blip r:embed="rId3"/>
          <a:stretch>
            <a:fillRect/>
          </a:stretch>
        </p:blipFill>
        <p:spPr>
          <a:xfrm>
            <a:off x="0" y="831799"/>
            <a:ext cx="4219575" cy="5419725"/>
          </a:xfrm>
          <a:prstGeom prst="rect">
            <a:avLst/>
          </a:prstGeom>
        </p:spPr>
      </p:pic>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2946358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Calibration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0" name="Textfeld 9"/>
          <p:cNvSpPr txBox="1"/>
          <p:nvPr/>
        </p:nvSpPr>
        <p:spPr>
          <a:xfrm>
            <a:off x="9114418" y="6251524"/>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34" y="1151862"/>
            <a:ext cx="6970611" cy="4512798"/>
          </a:xfrm>
          <a:prstGeom prst="rect">
            <a:avLst/>
          </a:prstGeom>
        </p:spPr>
      </p:pic>
    </p:spTree>
    <p:extLst>
      <p:ext uri="{BB962C8B-B14F-4D97-AF65-F5344CB8AC3E}">
        <p14:creationId xmlns:p14="http://schemas.microsoft.com/office/powerpoint/2010/main" val="3180066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AEH30 OP1.2b - OP2.3 in stand. </a:t>
            </a:r>
            <a:r>
              <a:rPr lang="en-US" sz="2800" dirty="0" err="1" smtClean="0">
                <a:latin typeface="Calibri" panose="020F0502020204030204" pitchFamily="34" charset="0"/>
                <a:cs typeface="Calibri" panose="020F0502020204030204" pitchFamily="34" charset="0"/>
              </a:rPr>
              <a:t>config</a:t>
            </a:r>
            <a:r>
              <a:rPr lang="en-US" sz="2800" dirty="0" smtClean="0">
                <a:latin typeface="Calibri" panose="020F0502020204030204" pitchFamily="34" charset="0"/>
                <a:cs typeface="Calibri" panose="020F0502020204030204" pitchFamily="34" charset="0"/>
              </a:rPr>
              <a: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19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1" name="Rechteck 10"/>
          <p:cNvSpPr/>
          <p:nvPr/>
        </p:nvSpPr>
        <p:spPr>
          <a:xfrm>
            <a:off x="4703327" y="795331"/>
            <a:ext cx="31049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ECRH 3 MW, n</a:t>
            </a:r>
            <a:r>
              <a:rPr lang="de-DE" sz="1200" baseline="-25000" dirty="0" smtClean="0">
                <a:latin typeface="Calibri" panose="020F0502020204030204" pitchFamily="34" charset="0"/>
                <a:cs typeface="Calibri" panose="020F0502020204030204" pitchFamily="34" charset="0"/>
              </a:rPr>
              <a:t>e,dl</a:t>
            </a:r>
            <a:r>
              <a:rPr lang="de-DE" sz="1200" dirty="0" smtClean="0">
                <a:latin typeface="Calibri" panose="020F0502020204030204" pitchFamily="34" charset="0"/>
                <a:cs typeface="Calibri" panose="020F0502020204030204" pitchFamily="34" charset="0"/>
              </a:rPr>
              <a:t> = 5-7e19 m</a:t>
            </a:r>
            <a:r>
              <a:rPr lang="de-DE" sz="1200" baseline="30000" dirty="0" smtClean="0">
                <a:latin typeface="Calibri" panose="020F0502020204030204" pitchFamily="34" charset="0"/>
                <a:cs typeface="Calibri" panose="020F0502020204030204" pitchFamily="34" charset="0"/>
              </a:rPr>
              <a:t>-2</a:t>
            </a:r>
            <a:endParaRPr lang="de-DE" sz="1200" baseline="30000" dirty="0">
              <a:latin typeface="Calibri" panose="020F0502020204030204" pitchFamily="34" charset="0"/>
              <a:cs typeface="Calibri" panose="020F0502020204030204" pitchFamily="34" charset="0"/>
            </a:endParaRPr>
          </a:p>
        </p:txBody>
      </p:sp>
      <p:grpSp>
        <p:nvGrpSpPr>
          <p:cNvPr id="8" name="Gruppieren 7"/>
          <p:cNvGrpSpPr/>
          <p:nvPr/>
        </p:nvGrpSpPr>
        <p:grpSpPr>
          <a:xfrm>
            <a:off x="3093397" y="3004630"/>
            <a:ext cx="5774198" cy="1238504"/>
            <a:chOff x="631659" y="1903710"/>
            <a:chExt cx="5919576" cy="1238504"/>
          </a:xfrm>
        </p:grpSpPr>
        <p:sp>
          <p:nvSpPr>
            <p:cNvPr id="14" name="Rechteck 13"/>
            <p:cNvSpPr/>
            <p:nvPr/>
          </p:nvSpPr>
          <p:spPr>
            <a:xfrm>
              <a:off x="631660" y="2401678"/>
              <a:ext cx="591957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OP2.2: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5" name="Rechteck 14"/>
            <p:cNvSpPr/>
            <p:nvPr/>
          </p:nvSpPr>
          <p:spPr>
            <a:xfrm>
              <a:off x="631660" y="2680549"/>
              <a:ext cx="5919575" cy="46166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OP2.3: EIM000+2520 </a:t>
              </a:r>
              <a:r>
                <a:rPr lang="de-DE" sz="1200" dirty="0">
                  <a:latin typeface="Calibri" panose="020F0502020204030204" pitchFamily="34" charset="0"/>
                  <a:cs typeface="Calibri" panose="020F0502020204030204" pitchFamily="34" charset="0"/>
                  <a:hlinkClick r:id="rId2"/>
                </a:rPr>
                <a:t>https://</a:t>
              </a:r>
              <a:r>
                <a:rPr lang="de-DE" sz="1200" dirty="0" smtClean="0">
                  <a:latin typeface="Calibri" panose="020F0502020204030204" pitchFamily="34" charset="0"/>
                  <a:cs typeface="Calibri" panose="020F0502020204030204" pitchFamily="34" charset="0"/>
                  <a:hlinkClick r:id="rId2"/>
                </a:rPr>
                <a:t>w7x-logbook.ipp-hgw.mpg.de/log.html?id=XP_20250410.5</a:t>
              </a:r>
              <a:endParaRPr lang="de-DE" sz="1200" dirty="0" smtClean="0">
                <a:latin typeface="Calibri" panose="020F0502020204030204" pitchFamily="34" charset="0"/>
                <a:cs typeface="Calibri" panose="020F0502020204030204" pitchFamily="34" charset="0"/>
              </a:endParaRPr>
            </a:p>
            <a:p>
              <a:r>
                <a:rPr lang="de-DE" sz="1200" dirty="0">
                  <a:latin typeface="Calibri" panose="020F0502020204030204" pitchFamily="34" charset="0"/>
                  <a:cs typeface="Calibri" panose="020F0502020204030204" pitchFamily="34" charset="0"/>
                </a:rPr>
                <a:t>OP2.3: EIM000+2520 https://</a:t>
              </a:r>
              <a:r>
                <a:rPr lang="de-DE" sz="1200" dirty="0" smtClean="0">
                  <a:latin typeface="Calibri" panose="020F0502020204030204" pitchFamily="34" charset="0"/>
                  <a:cs typeface="Calibri" panose="020F0502020204030204" pitchFamily="34" charset="0"/>
                </a:rPr>
                <a:t>w7x-logbook.ipp-hgw.mpg.de/log.html?id=XP_20250409.8</a:t>
              </a:r>
              <a:endParaRPr lang="de-DE" sz="1200" dirty="0">
                <a:latin typeface="Calibri" panose="020F0502020204030204" pitchFamily="34" charset="0"/>
                <a:cs typeface="Calibri" panose="020F0502020204030204" pitchFamily="34" charset="0"/>
              </a:endParaRPr>
            </a:p>
          </p:txBody>
        </p:sp>
        <p:sp>
          <p:nvSpPr>
            <p:cNvPr id="16" name="Rechteck 15"/>
            <p:cNvSpPr/>
            <p:nvPr/>
          </p:nvSpPr>
          <p:spPr>
            <a:xfrm>
              <a:off x="631660" y="1903710"/>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OP1.2b: EJM+252 </a:t>
              </a:r>
              <a:r>
                <a:rPr lang="de-DE" sz="1200" dirty="0">
                  <a:latin typeface="Calibri" panose="020F0502020204030204" pitchFamily="34" charset="0"/>
                  <a:cs typeface="Calibri" panose="020F0502020204030204" pitchFamily="34" charset="0"/>
                </a:rPr>
                <a:t>https://w7x-logbook.ipp-hgw.mpg.de/log.html?id=XP_20180814.13</a:t>
              </a:r>
            </a:p>
          </p:txBody>
        </p:sp>
        <p:sp>
          <p:nvSpPr>
            <p:cNvPr id="17" name="Rechteck 16"/>
            <p:cNvSpPr/>
            <p:nvPr/>
          </p:nvSpPr>
          <p:spPr>
            <a:xfrm>
              <a:off x="631659" y="2144068"/>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OP2.1: EIM005+2520 </a:t>
              </a:r>
              <a:r>
                <a:rPr lang="de-DE" sz="1200" dirty="0">
                  <a:latin typeface="Calibri" panose="020F0502020204030204" pitchFamily="34" charset="0"/>
                  <a:cs typeface="Calibri" panose="020F0502020204030204" pitchFamily="34" charset="0"/>
                </a:rPr>
                <a:t>https://w7x-logbook.ipp-hgw.mpg.de/log.html?id=XP_20230126.4</a:t>
              </a:r>
            </a:p>
          </p:txBody>
        </p:sp>
      </p:grpSp>
      <p:pic>
        <p:nvPicPr>
          <p:cNvPr id="2" name="Grafik 1"/>
          <p:cNvPicPr>
            <a:picLocks noChangeAspect="1"/>
          </p:cNvPicPr>
          <p:nvPr/>
        </p:nvPicPr>
        <p:blipFill>
          <a:blip r:embed="rId3"/>
          <a:stretch>
            <a:fillRect/>
          </a:stretch>
        </p:blipFill>
        <p:spPr>
          <a:xfrm>
            <a:off x="76197" y="1242075"/>
            <a:ext cx="3914775" cy="1809750"/>
          </a:xfrm>
          <a:prstGeom prst="rect">
            <a:avLst/>
          </a:prstGeom>
        </p:spPr>
      </p:pic>
      <p:pic>
        <p:nvPicPr>
          <p:cNvPr id="7" name="Grafik 6"/>
          <p:cNvPicPr>
            <a:picLocks noChangeAspect="1"/>
          </p:cNvPicPr>
          <p:nvPr/>
        </p:nvPicPr>
        <p:blipFill>
          <a:blip r:embed="rId4"/>
          <a:stretch>
            <a:fillRect/>
          </a:stretch>
        </p:blipFill>
        <p:spPr>
          <a:xfrm>
            <a:off x="114297" y="4572076"/>
            <a:ext cx="3876675" cy="1809750"/>
          </a:xfrm>
          <a:prstGeom prst="rect">
            <a:avLst/>
          </a:prstGeom>
        </p:spPr>
      </p:pic>
      <p:pic>
        <p:nvPicPr>
          <p:cNvPr id="9" name="Grafik 8"/>
          <p:cNvPicPr>
            <a:picLocks noChangeAspect="1"/>
          </p:cNvPicPr>
          <p:nvPr/>
        </p:nvPicPr>
        <p:blipFill>
          <a:blip r:embed="rId5"/>
          <a:stretch>
            <a:fillRect/>
          </a:stretch>
        </p:blipFill>
        <p:spPr>
          <a:xfrm>
            <a:off x="8151689" y="1242075"/>
            <a:ext cx="3876675" cy="1819275"/>
          </a:xfrm>
          <a:prstGeom prst="rect">
            <a:avLst/>
          </a:prstGeom>
        </p:spPr>
      </p:pic>
      <p:pic>
        <p:nvPicPr>
          <p:cNvPr id="10" name="Grafik 9"/>
          <p:cNvPicPr>
            <a:picLocks noChangeAspect="1"/>
          </p:cNvPicPr>
          <p:nvPr/>
        </p:nvPicPr>
        <p:blipFill>
          <a:blip r:embed="rId6"/>
          <a:stretch>
            <a:fillRect/>
          </a:stretch>
        </p:blipFill>
        <p:spPr>
          <a:xfrm>
            <a:off x="8077919" y="4572076"/>
            <a:ext cx="3886200" cy="1800225"/>
          </a:xfrm>
          <a:prstGeom prst="rect">
            <a:avLst/>
          </a:prstGeom>
        </p:spPr>
      </p:pic>
      <p:sp>
        <p:nvSpPr>
          <p:cNvPr id="18" name="Pfeil nach unten 17"/>
          <p:cNvSpPr/>
          <p:nvPr/>
        </p:nvSpPr>
        <p:spPr>
          <a:xfrm>
            <a:off x="9704716" y="1286521"/>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2" name="Pfeil nach unten 21"/>
          <p:cNvSpPr/>
          <p:nvPr/>
        </p:nvSpPr>
        <p:spPr>
          <a:xfrm>
            <a:off x="1164162" y="578368"/>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3" name="Pfeil nach unten 22"/>
          <p:cNvSpPr/>
          <p:nvPr/>
        </p:nvSpPr>
        <p:spPr>
          <a:xfrm>
            <a:off x="1841134" y="3982147"/>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4" name="Pfeil nach unten 23"/>
          <p:cNvSpPr/>
          <p:nvPr/>
        </p:nvSpPr>
        <p:spPr>
          <a:xfrm>
            <a:off x="9657270" y="4032673"/>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5" name="Rechteck 24"/>
          <p:cNvSpPr/>
          <p:nvPr/>
        </p:nvSpPr>
        <p:spPr>
          <a:xfrm>
            <a:off x="1325591" y="960634"/>
            <a:ext cx="245379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0.28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a:t>
            </a:r>
            <a:r>
              <a:rPr lang="de-DE" sz="1200" dirty="0">
                <a:latin typeface="Calibri" panose="020F0502020204030204" pitchFamily="34" charset="0"/>
                <a:cs typeface="Calibri" panose="020F0502020204030204" pitchFamily="34" charset="0"/>
              </a:rPr>
              <a:t>1</a:t>
            </a:r>
            <a:r>
              <a:rPr lang="de-DE" sz="1200" dirty="0" smtClean="0">
                <a:latin typeface="Calibri" panose="020F0502020204030204" pitchFamily="34" charset="0"/>
                <a:cs typeface="Calibri" panose="020F0502020204030204" pitchFamily="34" charset="0"/>
              </a:rPr>
              <a:t> 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0" name="Rechteck 29"/>
          <p:cNvSpPr/>
          <p:nvPr/>
        </p:nvSpPr>
        <p:spPr>
          <a:xfrm>
            <a:off x="9799606" y="4241140"/>
            <a:ext cx="2335043"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 0.5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0.3x10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2" name="Rechteck 31"/>
          <p:cNvSpPr/>
          <p:nvPr/>
        </p:nvSpPr>
        <p:spPr>
          <a:xfrm>
            <a:off x="9747718" y="826576"/>
            <a:ext cx="2302744" cy="58477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0.34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2x10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0.40 </a:t>
            </a:r>
            <a:r>
              <a:rPr lang="de-DE" sz="1200" dirty="0">
                <a:latin typeface="Calibri" panose="020F0502020204030204" pitchFamily="34" charset="0"/>
                <a:cs typeface="Calibri" panose="020F0502020204030204" pitchFamily="34" charset="0"/>
                <a:sym typeface="Symbol" panose="05050102010706020507" pitchFamily="18" charset="2"/>
              </a:rPr>
              <a:t></a:t>
            </a:r>
            <a:r>
              <a:rPr lang="de-DE" sz="1200" dirty="0">
                <a:latin typeface="Calibri" panose="020F0502020204030204" pitchFamily="34" charset="0"/>
                <a:cs typeface="Calibri" panose="020F0502020204030204" pitchFamily="34" charset="0"/>
              </a:rPr>
              <a:t>A, p = </a:t>
            </a:r>
            <a:r>
              <a:rPr lang="de-DE" sz="1200" dirty="0" smtClean="0">
                <a:latin typeface="Calibri" panose="020F0502020204030204" pitchFamily="34" charset="0"/>
                <a:cs typeface="Calibri" panose="020F0502020204030204" pitchFamily="34" charset="0"/>
              </a:rPr>
              <a:t>2.6x10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mbar</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3" name="Rechteck 32"/>
          <p:cNvSpPr/>
          <p:nvPr/>
        </p:nvSpPr>
        <p:spPr>
          <a:xfrm>
            <a:off x="331481" y="90130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34" name="Rechteck 33"/>
          <p:cNvSpPr/>
          <p:nvPr/>
        </p:nvSpPr>
        <p:spPr>
          <a:xfrm>
            <a:off x="331481" y="416244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p>
        </p:txBody>
      </p:sp>
      <p:sp>
        <p:nvSpPr>
          <p:cNvPr id="35" name="Rechteck 34"/>
          <p:cNvSpPr/>
          <p:nvPr/>
        </p:nvSpPr>
        <p:spPr>
          <a:xfrm>
            <a:off x="8526076" y="8274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p>
        </p:txBody>
      </p:sp>
      <p:sp>
        <p:nvSpPr>
          <p:cNvPr id="36" name="Rechteck 35"/>
          <p:cNvSpPr/>
          <p:nvPr/>
        </p:nvSpPr>
        <p:spPr>
          <a:xfrm>
            <a:off x="8522626" y="424340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p:txBody>
      </p:sp>
      <p:pic>
        <p:nvPicPr>
          <p:cNvPr id="37" name="Grafik 36"/>
          <p:cNvPicPr>
            <a:picLocks noChangeAspect="1"/>
          </p:cNvPicPr>
          <p:nvPr/>
        </p:nvPicPr>
        <p:blipFill>
          <a:blip r:embed="rId7"/>
          <a:stretch>
            <a:fillRect/>
          </a:stretch>
        </p:blipFill>
        <p:spPr>
          <a:xfrm>
            <a:off x="9344405" y="2826554"/>
            <a:ext cx="2790245" cy="563467"/>
          </a:xfrm>
          <a:prstGeom prst="rect">
            <a:avLst/>
          </a:prstGeom>
        </p:spPr>
      </p:pic>
      <p:sp>
        <p:nvSpPr>
          <p:cNvPr id="38" name="Rechteck 37"/>
          <p:cNvSpPr/>
          <p:nvPr/>
        </p:nvSpPr>
        <p:spPr>
          <a:xfrm>
            <a:off x="9830331" y="3371270"/>
            <a:ext cx="2304318" cy="584775"/>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baseline="-25000" dirty="0" smtClean="0">
                <a:latin typeface="Calibri" panose="020F0502020204030204" pitchFamily="34" charset="0"/>
                <a:cs typeface="Calibri" panose="020F0502020204030204" pitchFamily="34" charset="0"/>
              </a:rPr>
              <a:t>, AEH30</a:t>
            </a:r>
            <a:r>
              <a:rPr lang="de-DE" sz="1200" dirty="0" smtClean="0">
                <a:latin typeface="Calibri" panose="020F0502020204030204" pitchFamily="34" charset="0"/>
                <a:cs typeface="Calibri" panose="020F0502020204030204" pitchFamily="34" charset="0"/>
              </a:rPr>
              <a:t> = 1.53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p>
          <a:p>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heat</a:t>
            </a:r>
            <a:r>
              <a:rPr lang="de-DE" sz="1200" baseline="-25000" dirty="0">
                <a:latin typeface="Calibri" panose="020F0502020204030204" pitchFamily="34" charset="0"/>
                <a:cs typeface="Calibri" panose="020F0502020204030204" pitchFamily="34" charset="0"/>
              </a:rPr>
              <a:t>, </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1.87 </a:t>
            </a:r>
            <a:r>
              <a:rPr lang="de-DE" sz="1200" dirty="0">
                <a:latin typeface="Calibri" panose="020F0502020204030204" pitchFamily="34" charset="0"/>
                <a:cs typeface="Calibri" panose="020F0502020204030204" pitchFamily="34" charset="0"/>
              </a:rPr>
              <a:t>A, </a:t>
            </a:r>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ele</a:t>
            </a:r>
            <a:r>
              <a:rPr lang="de-DE" sz="1200" dirty="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9" name="Rechteck 38"/>
          <p:cNvSpPr/>
          <p:nvPr/>
        </p:nvSpPr>
        <p:spPr>
          <a:xfrm>
            <a:off x="896818" y="2955771"/>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0" name="Rechteck 39"/>
          <p:cNvSpPr/>
          <p:nvPr/>
        </p:nvSpPr>
        <p:spPr>
          <a:xfrm>
            <a:off x="7618374" y="6404578"/>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1" name="Rechteck 40"/>
          <p:cNvSpPr/>
          <p:nvPr/>
        </p:nvSpPr>
        <p:spPr>
          <a:xfrm>
            <a:off x="1789963" y="6253909"/>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1.9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pic>
        <p:nvPicPr>
          <p:cNvPr id="42" name="Grafik 41"/>
          <p:cNvPicPr>
            <a:picLocks noChangeAspect="1"/>
          </p:cNvPicPr>
          <p:nvPr/>
        </p:nvPicPr>
        <p:blipFill>
          <a:blip r:embed="rId8"/>
          <a:stretch>
            <a:fillRect/>
          </a:stretch>
        </p:blipFill>
        <p:spPr>
          <a:xfrm>
            <a:off x="9518743" y="5892326"/>
            <a:ext cx="2531719" cy="597372"/>
          </a:xfrm>
          <a:prstGeom prst="rect">
            <a:avLst/>
          </a:prstGeom>
        </p:spPr>
      </p:pic>
      <p:pic>
        <p:nvPicPr>
          <p:cNvPr id="13" name="Grafik 12"/>
          <p:cNvPicPr>
            <a:picLocks noChangeAspect="1"/>
          </p:cNvPicPr>
          <p:nvPr/>
        </p:nvPicPr>
        <p:blipFill>
          <a:blip r:embed="rId9"/>
          <a:stretch>
            <a:fillRect/>
          </a:stretch>
        </p:blipFill>
        <p:spPr>
          <a:xfrm>
            <a:off x="3890463" y="4471802"/>
            <a:ext cx="3564159" cy="2105539"/>
          </a:xfrm>
          <a:prstGeom prst="rect">
            <a:avLst/>
          </a:prstGeom>
        </p:spPr>
      </p:pic>
      <p:sp>
        <p:nvSpPr>
          <p:cNvPr id="31" name="Rechteck 30"/>
          <p:cNvSpPr/>
          <p:nvPr/>
        </p:nvSpPr>
        <p:spPr>
          <a:xfrm>
            <a:off x="1936094" y="4305840"/>
            <a:ext cx="2343283" cy="276999"/>
          </a:xfrm>
          <a:prstGeom prst="rect">
            <a:avLst/>
          </a:prstGeom>
          <a:solidFill>
            <a:schemeClr val="bg1"/>
          </a:solidFill>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cxnSp>
        <p:nvCxnSpPr>
          <p:cNvPr id="43" name="Gerade Verbindung mit Pfeil 42"/>
          <p:cNvCxnSpPr/>
          <p:nvPr/>
        </p:nvCxnSpPr>
        <p:spPr>
          <a:xfrm flipH="1" flipV="1">
            <a:off x="3541059" y="4518141"/>
            <a:ext cx="3218329" cy="432793"/>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389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altLang="de-DE" sz="2800" dirty="0">
                <a:solidFill>
                  <a:srgbClr val="006C66"/>
                </a:solidFill>
                <a:latin typeface="Calibri" panose="020F0502020204030204" pitchFamily="34" charset="0"/>
                <a:cs typeface="Calibri" panose="020F0502020204030204" pitchFamily="34" charset="0"/>
              </a:rPr>
              <a:t>comparison OP2.1/2.2/2.3 </a:t>
            </a:r>
            <a:r>
              <a:rPr lang="en-US" altLang="de-DE" sz="2800" dirty="0" smtClean="0">
                <a:solidFill>
                  <a:srgbClr val="006C66"/>
                </a:solidFill>
                <a:latin typeface="Calibri" panose="020F0502020204030204" pitchFamily="34" charset="0"/>
                <a:cs typeface="Calibri" panose="020F0502020204030204" pitchFamily="34" charset="0"/>
              </a:rPr>
              <a:t>data  (time=5.5 s., 8 s.)</a:t>
            </a:r>
            <a:r>
              <a:rPr lang="en-US" altLang="de-DE" sz="2800" dirty="0">
                <a:solidFill>
                  <a:srgbClr val="006C66"/>
                </a:solidFill>
                <a:latin typeface="Calibri" panose="020F0502020204030204" pitchFamily="34" charset="0"/>
                <a:cs typeface="Calibri" panose="020F0502020204030204" pitchFamily="34" charset="0"/>
              </a:rPr>
              <a:t/>
            </a:r>
            <a:br>
              <a:rPr lang="en-US" altLang="de-DE" sz="2800" dirty="0">
                <a:solidFill>
                  <a:srgbClr val="006C66"/>
                </a:solidFill>
                <a:latin typeface="Calibri" panose="020F0502020204030204" pitchFamily="34" charset="0"/>
                <a:cs typeface="Calibri" panose="020F0502020204030204" pitchFamily="34" charset="0"/>
              </a:rPr>
            </a:b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6" name="Rechteck 5"/>
          <p:cNvSpPr/>
          <p:nvPr/>
        </p:nvSpPr>
        <p:spPr>
          <a:xfrm>
            <a:off x="387677" y="874846"/>
            <a:ext cx="5226910" cy="5386090"/>
          </a:xfrm>
          <a:prstGeom prst="rect">
            <a:avLst/>
          </a:prstGeom>
        </p:spPr>
        <p:txBody>
          <a:bodyPr wrap="square">
            <a:spAutoFit/>
          </a:bodyPr>
          <a:lstStyle/>
          <a:p>
            <a:r>
              <a:rPr lang="de-DE" sz="800" dirty="0" smtClean="0">
                <a:latin typeface="Calibri" panose="020F0502020204030204" pitchFamily="34" charset="0"/>
                <a:cs typeface="Calibri" panose="020F0502020204030204" pitchFamily="34" charset="0"/>
              </a:rPr>
              <a:t>power ok:</a:t>
            </a:r>
          </a:p>
          <a:p>
            <a:r>
              <a:rPr lang="de-DE" sz="800" dirty="0">
                <a:latin typeface="Calibri" panose="020F0502020204030204" pitchFamily="34" charset="0"/>
                <a:cs typeface="Calibri" panose="020F0502020204030204" pitchFamily="34" charset="0"/>
              </a:rPr>
              <a:t>EIM000+2520 https://w7x-logbook.ipp-hgw.mpg.de/log.html?id=XP_20240918.5</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KJM001+2650 https://w7x-logbook.ipp-hgw.mpg.de/log.html?id=XP_20241001.11</a:t>
            </a:r>
          </a:p>
          <a:p>
            <a:r>
              <a:rPr lang="de-DE" sz="800" dirty="0">
                <a:latin typeface="Calibri" panose="020F0502020204030204" pitchFamily="34" charset="0"/>
                <a:cs typeface="Calibri" panose="020F0502020204030204" pitchFamily="34" charset="0"/>
              </a:rPr>
              <a:t>EIM000+2520 https://w7x-logbook.ipp-hgw.mpg.de/log.html?id=XP_20241105.10</a:t>
            </a:r>
          </a:p>
          <a:p>
            <a:r>
              <a:rPr lang="de-DE" sz="800" dirty="0">
                <a:latin typeface="Calibri" panose="020F0502020204030204" pitchFamily="34" charset="0"/>
                <a:cs typeface="Calibri" panose="020F0502020204030204" pitchFamily="34" charset="0"/>
              </a:rPr>
              <a:t>EHM001+2520 </a:t>
            </a:r>
            <a:r>
              <a:rPr lang="de-DE" sz="800" dirty="0">
                <a:latin typeface="Calibri" panose="020F0502020204030204" pitchFamily="34" charset="0"/>
                <a:cs typeface="Calibri" panose="020F0502020204030204" pitchFamily="34" charset="0"/>
                <a:hlinkClick r:id="rId2"/>
              </a:rPr>
              <a:t>https://</a:t>
            </a:r>
            <a:r>
              <a:rPr lang="de-DE" sz="800" dirty="0" smtClean="0">
                <a:latin typeface="Calibri" panose="020F0502020204030204" pitchFamily="34" charset="0"/>
                <a:cs typeface="Calibri" panose="020F0502020204030204" pitchFamily="34" charset="0"/>
                <a:hlinkClick r:id="rId2"/>
              </a:rPr>
              <a:t>w7x-logbook.ipp-hgw.mpg.de/log.html?id=XP_20241106.6</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KJM008+2520 https://w7x-logbook.ipp-hgw.mpg.de/log.html?id=XP_20241120.8</a:t>
            </a:r>
          </a:p>
          <a:p>
            <a:r>
              <a:rPr lang="de-DE" sz="800" dirty="0">
                <a:latin typeface="Calibri" panose="020F0502020204030204" pitchFamily="34" charset="0"/>
                <a:cs typeface="Calibri" panose="020F0502020204030204" pitchFamily="34" charset="0"/>
              </a:rPr>
              <a:t>EIM000+2520 </a:t>
            </a:r>
            <a:r>
              <a:rPr lang="de-DE" sz="800" dirty="0">
                <a:latin typeface="Calibri" panose="020F0502020204030204" pitchFamily="34" charset="0"/>
                <a:cs typeface="Calibri" panose="020F0502020204030204" pitchFamily="34" charset="0"/>
                <a:hlinkClick r:id="rId3"/>
              </a:rPr>
              <a:t>https://</a:t>
            </a:r>
            <a:r>
              <a:rPr lang="de-DE" sz="800" dirty="0" smtClean="0">
                <a:latin typeface="Calibri" panose="020F0502020204030204" pitchFamily="34" charset="0"/>
                <a:cs typeface="Calibri" panose="020F0502020204030204" pitchFamily="34" charset="0"/>
                <a:hlinkClick r:id="rId3"/>
              </a:rPr>
              <a:t>w7x-logbook.ipp-hgw.mpg.de/log.html?id=XP_20241203.7</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EIM000+2520 https://w7x-logbook.ipp-hgw.mpg.de/log.html?id=XP_20241212.9</a:t>
            </a:r>
          </a:p>
          <a:p>
            <a:endParaRPr lang="de-DE" sz="800" dirty="0">
              <a:latin typeface="Calibri" panose="020F0502020204030204" pitchFamily="34" charset="0"/>
              <a:cs typeface="Calibri" panose="020F0502020204030204" pitchFamily="34" charset="0"/>
            </a:endParaRPr>
          </a:p>
          <a:p>
            <a:r>
              <a:rPr lang="de-DE" sz="800" dirty="0" err="1" smtClean="0">
                <a:latin typeface="Calibri" panose="020F0502020204030204" pitchFamily="34" charset="0"/>
                <a:cs typeface="Calibri" panose="020F0502020204030204" pitchFamily="34" charset="0"/>
              </a:rPr>
              <a:t>density</a:t>
            </a:r>
            <a:r>
              <a:rPr lang="de-DE" sz="800" dirty="0" smtClean="0">
                <a:latin typeface="Calibri" panose="020F0502020204030204" pitchFamily="34" charset="0"/>
                <a:cs typeface="Calibri" panose="020F0502020204030204" pitchFamily="34" charset="0"/>
              </a:rPr>
              <a:t> ok: </a:t>
            </a:r>
          </a:p>
          <a:p>
            <a:r>
              <a:rPr lang="de-DE" sz="800" dirty="0">
                <a:latin typeface="Calibri" panose="020F0502020204030204" pitchFamily="34" charset="0"/>
                <a:cs typeface="Calibri" panose="020F0502020204030204" pitchFamily="34" charset="0"/>
              </a:rPr>
              <a:t>EIM000+2520 https://w7x-logbook.ipp-hgw.mpg.de/log.html?id=XP_20241023.10</a:t>
            </a:r>
          </a:p>
          <a:p>
            <a:r>
              <a:rPr lang="de-DE" sz="800" dirty="0">
                <a:latin typeface="Calibri" panose="020F0502020204030204" pitchFamily="34" charset="0"/>
                <a:cs typeface="Calibri" panose="020F0502020204030204" pitchFamily="34" charset="0"/>
              </a:rPr>
              <a:t>KJM008+2620 </a:t>
            </a:r>
            <a:r>
              <a:rPr lang="de-DE" sz="800" dirty="0">
                <a:latin typeface="Calibri" panose="020F0502020204030204" pitchFamily="34" charset="0"/>
                <a:cs typeface="Calibri" panose="020F0502020204030204" pitchFamily="34" charset="0"/>
                <a:hlinkClick r:id="rId4"/>
              </a:rPr>
              <a:t>https://</a:t>
            </a:r>
            <a:r>
              <a:rPr lang="de-DE" sz="800" dirty="0" smtClean="0">
                <a:latin typeface="Calibri" panose="020F0502020204030204" pitchFamily="34" charset="0"/>
                <a:cs typeface="Calibri" panose="020F0502020204030204" pitchFamily="34" charset="0"/>
                <a:hlinkClick r:id="rId4"/>
              </a:rPr>
              <a:t>w7x-logbook.ipp-hgw.mpg.de/log.html?id=XP_20241112.11</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FTM004+2585 https://</a:t>
            </a:r>
            <a:r>
              <a:rPr lang="de-DE" sz="800" dirty="0" smtClean="0">
                <a:latin typeface="Calibri" panose="020F0502020204030204" pitchFamily="34" charset="0"/>
                <a:cs typeface="Calibri" panose="020F0502020204030204" pitchFamily="34" charset="0"/>
              </a:rPr>
              <a:t>w7x-logbook.ipp-hgw.mpg.de/log.html?id=XP_20241113.18</a:t>
            </a:r>
            <a:endParaRPr lang="de-DE" sz="800" dirty="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FMM002+2520 </a:t>
            </a:r>
            <a:r>
              <a:rPr lang="de-DE" sz="800" dirty="0">
                <a:latin typeface="Calibri" panose="020F0502020204030204" pitchFamily="34" charset="0"/>
                <a:cs typeface="Calibri" panose="020F0502020204030204" pitchFamily="34" charset="0"/>
                <a:hlinkClick r:id="rId5"/>
              </a:rPr>
              <a:t>https://</a:t>
            </a:r>
            <a:r>
              <a:rPr lang="de-DE" sz="800" dirty="0" smtClean="0">
                <a:latin typeface="Calibri" panose="020F0502020204030204" pitchFamily="34" charset="0"/>
                <a:cs typeface="Calibri" panose="020F0502020204030204" pitchFamily="34" charset="0"/>
                <a:hlinkClick r:id="rId5"/>
              </a:rPr>
              <a:t>w7x-logbook.ipp-hgw.mpg.de/log.html?id=XP_20241204.9</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FTM004+2520 https://w7x-logbook.ipp-hgw.mpg.de/log.html?id=XP_20250423.32</a:t>
            </a:r>
          </a:p>
          <a:p>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power </a:t>
            </a:r>
            <a:r>
              <a:rPr lang="de-DE" sz="800" dirty="0" err="1">
                <a:latin typeface="Calibri" panose="020F0502020204030204" pitchFamily="34" charset="0"/>
                <a:cs typeface="Calibri" panose="020F0502020204030204" pitchFamily="34" charset="0"/>
              </a:rPr>
              <a:t>and</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density</a:t>
            </a:r>
            <a:r>
              <a:rPr lang="de-DE" sz="800" dirty="0">
                <a:latin typeface="Calibri" panose="020F0502020204030204" pitchFamily="34" charset="0"/>
                <a:cs typeface="Calibri" panose="020F0502020204030204" pitchFamily="34" charset="0"/>
              </a:rPr>
              <a:t> </a:t>
            </a:r>
            <a:r>
              <a:rPr lang="de-DE" sz="800" dirty="0" err="1" smtClean="0">
                <a:latin typeface="Calibri" panose="020F0502020204030204" pitchFamily="34" charset="0"/>
                <a:cs typeface="Calibri" panose="020F0502020204030204" pitchFamily="34" charset="0"/>
              </a:rPr>
              <a:t>almost</a:t>
            </a:r>
            <a:r>
              <a:rPr lang="de-DE" sz="800" dirty="0" smtClean="0">
                <a:latin typeface="Calibri" panose="020F0502020204030204" pitchFamily="34" charset="0"/>
                <a:cs typeface="Calibri" panose="020F0502020204030204" pitchFamily="34" charset="0"/>
              </a:rPr>
              <a:t> ok</a:t>
            </a:r>
            <a:r>
              <a:rPr lang="de-DE" sz="800" dirty="0">
                <a:latin typeface="Calibri" panose="020F0502020204030204" pitchFamily="34" charset="0"/>
                <a:cs typeface="Calibri" panose="020F0502020204030204" pitchFamily="34" charset="0"/>
              </a:rPr>
              <a:t>: </a:t>
            </a:r>
          </a:p>
          <a:p>
            <a:r>
              <a:rPr lang="de-DE" sz="800" dirty="0" smtClean="0">
                <a:latin typeface="Calibri" panose="020F0502020204030204" pitchFamily="34" charset="0"/>
                <a:cs typeface="Calibri" panose="020F0502020204030204" pitchFamily="34" charset="0"/>
              </a:rPr>
              <a:t>EIM000-2520 </a:t>
            </a:r>
            <a:r>
              <a:rPr lang="de-DE" sz="800" dirty="0">
                <a:latin typeface="Calibri" panose="020F0502020204030204" pitchFamily="34" charset="0"/>
                <a:cs typeface="Calibri" panose="020F0502020204030204" pitchFamily="34" charset="0"/>
                <a:hlinkClick r:id="rId6"/>
              </a:rPr>
              <a:t>https://w7x-logbook.ipp-hgw.mpg.de/log.html?id=XP_20250326.11</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almost</a:t>
            </a:r>
            <a:r>
              <a:rPr lang="de-DE" sz="800" dirty="0">
                <a:latin typeface="Calibri" panose="020F0502020204030204" pitchFamily="34" charset="0"/>
                <a:cs typeface="Calibri" panose="020F0502020204030204" pitchFamily="34" charset="0"/>
              </a:rPr>
              <a:t> ok</a:t>
            </a:r>
            <a:r>
              <a:rPr lang="de-DE" sz="800" dirty="0" smtClean="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KJM008+2520 https://w7x-logbook.ipp-hgw.mpg.de/log.html?id=XP_20250508.15 (ne (small overshoot at the start</a:t>
            </a:r>
            <a:r>
              <a:rPr lang="en-US" sz="800" dirty="0" smtClean="0">
                <a:latin typeface="Calibri" panose="020F0502020204030204" pitchFamily="34" charset="0"/>
                <a:cs typeface="Calibri" panose="020F0502020204030204" pitchFamily="34" charset="0"/>
              </a:rPr>
              <a:t>)</a:t>
            </a:r>
          </a:p>
          <a:p>
            <a:r>
              <a:rPr lang="de-DE" sz="800" dirty="0">
                <a:latin typeface="Calibri" panose="020F0502020204030204" pitchFamily="34" charset="0"/>
                <a:cs typeface="Calibri" panose="020F0502020204030204" pitchFamily="34" charset="0"/>
              </a:rPr>
              <a:t>EIM000+2520 https://w7x-logbook.ipp-hgw.mpg.de/log.html?id=XP_20250515.8</a:t>
            </a:r>
          </a:p>
          <a:p>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power </a:t>
            </a:r>
            <a:r>
              <a:rPr lang="de-DE" sz="800" dirty="0" err="1" smtClean="0">
                <a:latin typeface="Calibri" panose="020F0502020204030204" pitchFamily="34" charset="0"/>
                <a:cs typeface="Calibri" panose="020F0502020204030204" pitchFamily="34" charset="0"/>
              </a:rPr>
              <a:t>and</a:t>
            </a:r>
            <a:r>
              <a:rPr lang="de-DE" sz="800" dirty="0" smtClean="0">
                <a:latin typeface="Calibri" panose="020F0502020204030204" pitchFamily="34" charset="0"/>
                <a:cs typeface="Calibri" panose="020F0502020204030204" pitchFamily="34" charset="0"/>
              </a:rPr>
              <a:t> </a:t>
            </a:r>
            <a:r>
              <a:rPr lang="de-DE" sz="800" dirty="0" err="1" smtClean="0">
                <a:latin typeface="Calibri" panose="020F0502020204030204" pitchFamily="34" charset="0"/>
                <a:cs typeface="Calibri" panose="020F0502020204030204" pitchFamily="34" charset="0"/>
              </a:rPr>
              <a:t>density</a:t>
            </a:r>
            <a:r>
              <a:rPr lang="de-DE" sz="800" dirty="0" smtClean="0">
                <a:latin typeface="Calibri" panose="020F0502020204030204" pitchFamily="34" charset="0"/>
                <a:cs typeface="Calibri" panose="020F0502020204030204" pitchFamily="34" charset="0"/>
              </a:rPr>
              <a:t> ok (17 </a:t>
            </a:r>
            <a:r>
              <a:rPr lang="de-DE" sz="800" dirty="0" err="1" smtClean="0">
                <a:latin typeface="Calibri" panose="020F0502020204030204" pitchFamily="34" charset="0"/>
                <a:cs typeface="Calibri" panose="020F0502020204030204" pitchFamily="34" charset="0"/>
              </a:rPr>
              <a:t>discharges</a:t>
            </a:r>
            <a:r>
              <a:rPr lang="de-DE" sz="800" dirty="0" smtClean="0">
                <a:latin typeface="Calibri" panose="020F0502020204030204" pitchFamily="34" charset="0"/>
                <a:cs typeface="Calibri" panose="020F0502020204030204" pitchFamily="34" charset="0"/>
              </a:rPr>
              <a:t>): </a:t>
            </a:r>
          </a:p>
          <a:p>
            <a:r>
              <a:rPr lang="fi-FI" sz="800" dirty="0">
                <a:latin typeface="Calibri" panose="020F0502020204030204" pitchFamily="34" charset="0"/>
                <a:cs typeface="Calibri" panose="020F0502020204030204" pitchFamily="34" charset="0"/>
              </a:rPr>
              <a:t>EIM000+2520 https://w7x-logbook.ipp-hgw.mpg.de/log.html?id=XP_20241008.40  (cryo on)</a:t>
            </a:r>
          </a:p>
          <a:p>
            <a:r>
              <a:rPr lang="en-US" sz="800" dirty="0">
                <a:latin typeface="Calibri" panose="020F0502020204030204" pitchFamily="34" charset="0"/>
                <a:cs typeface="Calibri" panose="020F0502020204030204" pitchFamily="34" charset="0"/>
              </a:rPr>
              <a:t>EIM000+2520 https://w7x-logbook.ipp-hgw.mpg.de/log.html?id=XP_20241127.10  (cryo off)</a:t>
            </a:r>
          </a:p>
          <a:p>
            <a:r>
              <a:rPr lang="en-US" sz="800" dirty="0">
                <a:latin typeface="Calibri" panose="020F0502020204030204" pitchFamily="34" charset="0"/>
                <a:cs typeface="Calibri" panose="020F0502020204030204" pitchFamily="34" charset="0"/>
              </a:rPr>
              <a:t>EIM000+2520 https://w7x-logbook.ipp-hgw.mpg.de/log.html?id=XP_20241210.7  (cryo off)</a:t>
            </a:r>
          </a:p>
          <a:p>
            <a:r>
              <a:rPr lang="de-DE" sz="800" dirty="0">
                <a:latin typeface="Calibri" panose="020F0502020204030204" pitchFamily="34" charset="0"/>
                <a:cs typeface="Calibri" panose="020F0502020204030204" pitchFamily="34" charset="0"/>
              </a:rPr>
              <a:t>EIM000+2520 https://</a:t>
            </a:r>
            <a:r>
              <a:rPr lang="de-DE" sz="800" dirty="0" smtClean="0">
                <a:latin typeface="Calibri" panose="020F0502020204030204" pitchFamily="34" charset="0"/>
                <a:cs typeface="Calibri" panose="020F0502020204030204" pitchFamily="34" charset="0"/>
              </a:rPr>
              <a:t>w7x-logbook.ipp-hgw.mpg.de/log.html?id=XP_20241212.9  </a:t>
            </a:r>
            <a:r>
              <a:rPr lang="de-DE" sz="800" dirty="0">
                <a:latin typeface="Calibri" panose="020F0502020204030204" pitchFamily="34" charset="0"/>
                <a:cs typeface="Calibri" panose="020F0502020204030204" pitchFamily="34" charset="0"/>
              </a:rPr>
              <a:t>(cryo off)</a:t>
            </a:r>
          </a:p>
          <a:p>
            <a:r>
              <a:rPr lang="fi-FI" sz="800" dirty="0">
                <a:latin typeface="Calibri" panose="020F0502020204030204" pitchFamily="34" charset="0"/>
                <a:cs typeface="Calibri" panose="020F0502020204030204" pitchFamily="34" charset="0"/>
              </a:rPr>
              <a:t>EIM000+2520  https://w7x-logbook.ipp-hgw.mpg.de/log.html?id=XP_20250513.6  (cryo on)</a:t>
            </a:r>
          </a:p>
          <a:p>
            <a:r>
              <a:rPr lang="fi-FI" sz="800" dirty="0">
                <a:latin typeface="Calibri" panose="020F0502020204030204" pitchFamily="34" charset="0"/>
                <a:cs typeface="Calibri" panose="020F0502020204030204" pitchFamily="34" charset="0"/>
              </a:rPr>
              <a:t>EIM000+2520 https://w7x-logbook.ipp-hgw.mpg.de/log.html?id=XP_20250514.10  (cryo on)</a:t>
            </a:r>
          </a:p>
          <a:p>
            <a:r>
              <a:rPr lang="en-US" sz="800" dirty="0">
                <a:latin typeface="Calibri" panose="020F0502020204030204" pitchFamily="34" charset="0"/>
                <a:cs typeface="Calibri" panose="020F0502020204030204" pitchFamily="34" charset="0"/>
              </a:rPr>
              <a:t>EJM006-2520 https://w7x-logbook.ipp-hgw.mpg.de/log.html?id=XP_20250325.65  (cryo off)</a:t>
            </a:r>
          </a:p>
          <a:p>
            <a:r>
              <a:rPr lang="fi-FI" sz="800" dirty="0">
                <a:latin typeface="Calibri" panose="020F0502020204030204" pitchFamily="34" charset="0"/>
                <a:cs typeface="Calibri" panose="020F0502020204030204" pitchFamily="34" charset="0"/>
              </a:rPr>
              <a:t>KJM008+2520 https://w7x-logbook.ipp-hgw.mpg.de/log.html?id=XP_20241009.9  (cryo on)</a:t>
            </a:r>
          </a:p>
          <a:p>
            <a:r>
              <a:rPr lang="en-US" sz="800" dirty="0">
                <a:latin typeface="Calibri" panose="020F0502020204030204" pitchFamily="34" charset="0"/>
                <a:cs typeface="Calibri" panose="020F0502020204030204" pitchFamily="34" charset="0"/>
              </a:rPr>
              <a:t>KJM008+2520 https://w7x-logbook.ipp-hgw.mpg.de/log.html?id=XP_20241016.14  (cryo off)</a:t>
            </a:r>
          </a:p>
          <a:p>
            <a:r>
              <a:rPr lang="en-US" sz="800" dirty="0">
                <a:latin typeface="Calibri" panose="020F0502020204030204" pitchFamily="34" charset="0"/>
                <a:cs typeface="Calibri" panose="020F0502020204030204" pitchFamily="34" charset="0"/>
              </a:rPr>
              <a:t>KJM008-2620 https://w7x-logbook.ipp-hgw.mpg.de/log.html?id=XP_20250311.62 (cryo off?)</a:t>
            </a:r>
          </a:p>
          <a:p>
            <a:r>
              <a:rPr lang="en-US" sz="800" dirty="0">
                <a:latin typeface="Calibri" panose="020F0502020204030204" pitchFamily="34" charset="0"/>
                <a:cs typeface="Calibri" panose="020F0502020204030204" pitchFamily="34" charset="0"/>
              </a:rPr>
              <a:t>KOF000+2520 https://w7x-logbook.ipp-hgw.mpg.de/log.html?id=XP_20250513.54 (cryo on)</a:t>
            </a:r>
          </a:p>
          <a:p>
            <a:r>
              <a:rPr lang="en-US" sz="800" dirty="0">
                <a:latin typeface="Calibri" panose="020F0502020204030204" pitchFamily="34" charset="0"/>
                <a:cs typeface="Calibri" panose="020F0502020204030204" pitchFamily="34" charset="0"/>
              </a:rPr>
              <a:t>KTM000+2520 https://w7x-logbook.ipp-hgw.mpg.de/log.html?id=XP_20250424.6 (cryo off?)</a:t>
            </a:r>
          </a:p>
          <a:p>
            <a:r>
              <a:rPr lang="en-US" sz="800" dirty="0">
                <a:latin typeface="Calibri" panose="020F0502020204030204" pitchFamily="34" charset="0"/>
                <a:cs typeface="Calibri" panose="020F0502020204030204" pitchFamily="34" charset="0"/>
              </a:rPr>
              <a:t>FMM002+2520 https://w7x-logbook.ipp-hgw.mpg.de/log.html?id=XP_20241205.9 (cryo off)</a:t>
            </a:r>
          </a:p>
          <a:p>
            <a:r>
              <a:rPr lang="fi-FI" sz="800" dirty="0">
                <a:latin typeface="Calibri" panose="020F0502020204030204" pitchFamily="34" charset="0"/>
                <a:cs typeface="Calibri" panose="020F0502020204030204" pitchFamily="34" charset="0"/>
              </a:rPr>
              <a:t>FTM004+2520 https://w7x-logbook.ipp-hgw.mpg.de/log.html?id=XP_20250506.9  (cryo on)</a:t>
            </a:r>
          </a:p>
          <a:p>
            <a:r>
              <a:rPr lang="fi-FI" sz="800" dirty="0">
                <a:latin typeface="Calibri" panose="020F0502020204030204" pitchFamily="34" charset="0"/>
                <a:cs typeface="Calibri" panose="020F0502020204030204" pitchFamily="34" charset="0"/>
              </a:rPr>
              <a:t>FTM004+2520 https://w7x-logbook.ipp-hgw.mpg.de/log.html?id=XP_20250521.9   (cryo on)</a:t>
            </a:r>
          </a:p>
          <a:p>
            <a:r>
              <a:rPr lang="fi-FI" sz="800" dirty="0">
                <a:latin typeface="Calibri" panose="020F0502020204030204" pitchFamily="34" charset="0"/>
                <a:cs typeface="Calibri" panose="020F0502020204030204" pitchFamily="34" charset="0"/>
              </a:rPr>
              <a:t>FTM004+2585 https://w7x-logbook.ipp-hgw.mpg.de/log.html?id=XP_20241114.10  (cryo on)</a:t>
            </a:r>
          </a:p>
          <a:p>
            <a:r>
              <a:rPr lang="en-US" sz="800" dirty="0">
                <a:latin typeface="Calibri" panose="020F0502020204030204" pitchFamily="34" charset="0"/>
                <a:cs typeface="Calibri" panose="020F0502020204030204" pitchFamily="34" charset="0"/>
              </a:rPr>
              <a:t>FTM000-2620 https://w7x-logbook.ipp-hgw.mpg.de/log.html?id=XP_20250312.71  (cryo off</a:t>
            </a:r>
            <a:r>
              <a:rPr lang="en-US" sz="800" dirty="0" smtClean="0">
                <a:latin typeface="Calibri" panose="020F0502020204030204" pitchFamily="34" charset="0"/>
                <a:cs typeface="Calibri" panose="020F0502020204030204" pitchFamily="34" charset="0"/>
              </a:rPr>
              <a:t>?)</a:t>
            </a:r>
          </a:p>
          <a:p>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He/H2 </a:t>
            </a:r>
            <a:r>
              <a:rPr lang="de-DE" sz="800" dirty="0" err="1" smtClean="0">
                <a:latin typeface="Calibri" panose="020F0502020204030204" pitchFamily="34" charset="0"/>
                <a:cs typeface="Calibri" panose="020F0502020204030204" pitchFamily="34" charset="0"/>
              </a:rPr>
              <a:t>comparison</a:t>
            </a:r>
            <a:endParaRPr lang="de-DE" sz="800" dirty="0">
              <a:latin typeface="Calibri" panose="020F0502020204030204" pitchFamily="34" charset="0"/>
              <a:cs typeface="Calibri" panose="020F0502020204030204" pitchFamily="34" charset="0"/>
            </a:endParaRPr>
          </a:p>
          <a:p>
            <a:r>
              <a:rPr lang="de-DE" sz="800" dirty="0" smtClean="0">
                <a:latin typeface="Calibri" panose="020F0502020204030204" pitchFamily="34" charset="0"/>
                <a:cs typeface="Calibri" panose="020F0502020204030204" pitchFamily="34" charset="0"/>
              </a:rPr>
              <a:t>EIM000+2520 (hydrogen) </a:t>
            </a:r>
            <a:r>
              <a:rPr lang="de-DE" sz="800" dirty="0" smtClean="0">
                <a:latin typeface="Calibri" panose="020F0502020204030204" pitchFamily="34" charset="0"/>
                <a:cs typeface="Calibri" panose="020F0502020204030204" pitchFamily="34" charset="0"/>
                <a:hlinkClick r:id="rId7"/>
              </a:rPr>
              <a:t>https</a:t>
            </a:r>
            <a:r>
              <a:rPr lang="de-DE" sz="800" dirty="0">
                <a:latin typeface="Calibri" panose="020F0502020204030204" pitchFamily="34" charset="0"/>
                <a:cs typeface="Calibri" panose="020F0502020204030204" pitchFamily="34" charset="0"/>
                <a:hlinkClick r:id="rId7"/>
              </a:rPr>
              <a:t>://</a:t>
            </a:r>
            <a:r>
              <a:rPr lang="de-DE" sz="800" dirty="0" smtClean="0">
                <a:latin typeface="Calibri" panose="020F0502020204030204" pitchFamily="34" charset="0"/>
                <a:cs typeface="Calibri" panose="020F0502020204030204" pitchFamily="34" charset="0"/>
                <a:hlinkClick r:id="rId7"/>
              </a:rPr>
              <a:t>w7x-logbook.ipp-hgw.mpg.de/log.html?id=XP_20241023.11</a:t>
            </a:r>
            <a:endParaRPr lang="de-DE" sz="800" dirty="0" smtClean="0">
              <a:latin typeface="Calibri" panose="020F0502020204030204" pitchFamily="34" charset="0"/>
              <a:cs typeface="Calibri" panose="020F0502020204030204" pitchFamily="34" charset="0"/>
            </a:endParaRPr>
          </a:p>
          <a:p>
            <a:r>
              <a:rPr lang="de-DE" sz="800" dirty="0">
                <a:latin typeface="Calibri" panose="020F0502020204030204" pitchFamily="34" charset="0"/>
                <a:cs typeface="Calibri" panose="020F0502020204030204" pitchFamily="34" charset="0"/>
              </a:rPr>
              <a:t>EIM000+2520 </a:t>
            </a:r>
            <a:r>
              <a:rPr lang="de-DE" sz="800" dirty="0" smtClean="0">
                <a:latin typeface="Calibri" panose="020F0502020204030204" pitchFamily="34" charset="0"/>
                <a:cs typeface="Calibri" panose="020F0502020204030204" pitchFamily="34" charset="0"/>
              </a:rPr>
              <a:t>(</a:t>
            </a:r>
            <a:r>
              <a:rPr lang="de-DE" sz="800" dirty="0" err="1" smtClean="0">
                <a:latin typeface="Calibri" panose="020F0502020204030204" pitchFamily="34" charset="0"/>
                <a:cs typeface="Calibri" panose="020F0502020204030204" pitchFamily="34" charset="0"/>
              </a:rPr>
              <a:t>helium</a:t>
            </a:r>
            <a:r>
              <a:rPr lang="de-DE" sz="800" dirty="0" smtClean="0">
                <a:latin typeface="Calibri" panose="020F0502020204030204" pitchFamily="34" charset="0"/>
                <a:cs typeface="Calibri" panose="020F0502020204030204" pitchFamily="34" charset="0"/>
              </a:rPr>
              <a:t>) https</a:t>
            </a:r>
            <a:r>
              <a:rPr lang="de-DE" sz="800" dirty="0">
                <a:latin typeface="Calibri" panose="020F0502020204030204" pitchFamily="34" charset="0"/>
                <a:cs typeface="Calibri" panose="020F0502020204030204" pitchFamily="34" charset="0"/>
              </a:rPr>
              <a:t>://w7x-logbook.ipp-hgw.mpg.de/log.html?id=XP_20250403.61</a:t>
            </a:r>
          </a:p>
        </p:txBody>
      </p:sp>
      <p:pic>
        <p:nvPicPr>
          <p:cNvPr id="2" name="Grafik 1"/>
          <p:cNvPicPr>
            <a:picLocks noChangeAspect="1"/>
          </p:cNvPicPr>
          <p:nvPr/>
        </p:nvPicPr>
        <p:blipFill>
          <a:blip r:embed="rId8"/>
          <a:stretch>
            <a:fillRect/>
          </a:stretch>
        </p:blipFill>
        <p:spPr>
          <a:xfrm>
            <a:off x="6145805" y="900954"/>
            <a:ext cx="4228095" cy="5731620"/>
          </a:xfrm>
          <a:prstGeom prst="rect">
            <a:avLst/>
          </a:prstGeom>
        </p:spPr>
      </p:pic>
    </p:spTree>
    <p:extLst>
      <p:ext uri="{BB962C8B-B14F-4D97-AF65-F5344CB8AC3E}">
        <p14:creationId xmlns:p14="http://schemas.microsoft.com/office/powerpoint/2010/main" val="4247054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p:cNvPicPr>
            <a:picLocks noChangeAspect="1"/>
          </p:cNvPicPr>
          <p:nvPr/>
        </p:nvPicPr>
        <p:blipFill>
          <a:blip r:embed="rId2"/>
          <a:stretch>
            <a:fillRect/>
          </a:stretch>
        </p:blipFill>
        <p:spPr>
          <a:xfrm>
            <a:off x="8138123" y="4723994"/>
            <a:ext cx="3888103" cy="1806677"/>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AEH30 OP1.2b - OP2.3 in stand. </a:t>
            </a:r>
            <a:r>
              <a:rPr lang="en-US" sz="2800" dirty="0" err="1" smtClean="0">
                <a:latin typeface="Calibri" panose="020F0502020204030204" pitchFamily="34" charset="0"/>
                <a:cs typeface="Calibri" panose="020F0502020204030204" pitchFamily="34" charset="0"/>
              </a:rPr>
              <a:t>config</a:t>
            </a:r>
            <a:r>
              <a:rPr lang="en-US" sz="2800" dirty="0" smtClean="0">
                <a:latin typeface="Calibri" panose="020F0502020204030204" pitchFamily="34" charset="0"/>
                <a:cs typeface="Calibri" panose="020F0502020204030204" pitchFamily="34" charset="0"/>
              </a:rPr>
              <a:t>.</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1" name="Rechteck 10"/>
          <p:cNvSpPr/>
          <p:nvPr/>
        </p:nvSpPr>
        <p:spPr>
          <a:xfrm>
            <a:off x="4703327" y="795331"/>
            <a:ext cx="31049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ECRH 3 MW, n</a:t>
            </a:r>
            <a:r>
              <a:rPr lang="de-DE" sz="1200" baseline="-25000" dirty="0" smtClean="0">
                <a:latin typeface="Calibri" panose="020F0502020204030204" pitchFamily="34" charset="0"/>
                <a:cs typeface="Calibri" panose="020F0502020204030204" pitchFamily="34" charset="0"/>
              </a:rPr>
              <a:t>e,dl</a:t>
            </a:r>
            <a:r>
              <a:rPr lang="de-DE" sz="1200" dirty="0" smtClean="0">
                <a:latin typeface="Calibri" panose="020F0502020204030204" pitchFamily="34" charset="0"/>
                <a:cs typeface="Calibri" panose="020F0502020204030204" pitchFamily="34" charset="0"/>
              </a:rPr>
              <a:t> = 5-7e19 m</a:t>
            </a:r>
            <a:r>
              <a:rPr lang="de-DE" sz="1200" baseline="30000" dirty="0" smtClean="0">
                <a:latin typeface="Calibri" panose="020F0502020204030204" pitchFamily="34" charset="0"/>
                <a:cs typeface="Calibri" panose="020F0502020204030204" pitchFamily="34" charset="0"/>
              </a:rPr>
              <a:t>-2</a:t>
            </a:r>
            <a:endParaRPr lang="de-DE" sz="1200" baseline="30000" dirty="0">
              <a:latin typeface="Calibri" panose="020F0502020204030204" pitchFamily="34" charset="0"/>
              <a:cs typeface="Calibri" panose="020F0502020204030204" pitchFamily="34" charset="0"/>
            </a:endParaRPr>
          </a:p>
        </p:txBody>
      </p:sp>
      <p:grpSp>
        <p:nvGrpSpPr>
          <p:cNvPr id="8" name="Gruppieren 7"/>
          <p:cNvGrpSpPr/>
          <p:nvPr/>
        </p:nvGrpSpPr>
        <p:grpSpPr>
          <a:xfrm>
            <a:off x="3136890" y="3094271"/>
            <a:ext cx="5774198" cy="1053838"/>
            <a:chOff x="631659" y="1903710"/>
            <a:chExt cx="5919576" cy="1053838"/>
          </a:xfrm>
        </p:grpSpPr>
        <p:sp>
          <p:nvSpPr>
            <p:cNvPr id="14" name="Rechteck 13"/>
            <p:cNvSpPr/>
            <p:nvPr/>
          </p:nvSpPr>
          <p:spPr>
            <a:xfrm>
              <a:off x="631660" y="2401678"/>
              <a:ext cx="591957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OP2.2: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5" name="Rechteck 14"/>
            <p:cNvSpPr/>
            <p:nvPr/>
          </p:nvSpPr>
          <p:spPr>
            <a:xfrm>
              <a:off x="631660" y="2680549"/>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OP2.3: EIM000+2520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sp>
          <p:nvSpPr>
            <p:cNvPr id="16" name="Rechteck 15"/>
            <p:cNvSpPr/>
            <p:nvPr/>
          </p:nvSpPr>
          <p:spPr>
            <a:xfrm>
              <a:off x="631660" y="1903710"/>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OP1.2b: EJM+252 </a:t>
              </a:r>
              <a:r>
                <a:rPr lang="de-DE" sz="1200" dirty="0">
                  <a:latin typeface="Calibri" panose="020F0502020204030204" pitchFamily="34" charset="0"/>
                  <a:cs typeface="Calibri" panose="020F0502020204030204" pitchFamily="34" charset="0"/>
                </a:rPr>
                <a:t>https://w7x-logbook.ipp-hgw.mpg.de/log.html?id=XP_20180814.13</a:t>
              </a:r>
            </a:p>
          </p:txBody>
        </p:sp>
        <p:sp>
          <p:nvSpPr>
            <p:cNvPr id="17" name="Rechteck 16"/>
            <p:cNvSpPr/>
            <p:nvPr/>
          </p:nvSpPr>
          <p:spPr>
            <a:xfrm>
              <a:off x="631659" y="2144068"/>
              <a:ext cx="5812272"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OP2.1: EIM005+2520 </a:t>
              </a:r>
              <a:r>
                <a:rPr lang="de-DE" sz="1200" dirty="0">
                  <a:latin typeface="Calibri" panose="020F0502020204030204" pitchFamily="34" charset="0"/>
                  <a:cs typeface="Calibri" panose="020F0502020204030204" pitchFamily="34" charset="0"/>
                </a:rPr>
                <a:t>https://w7x-logbook.ipp-hgw.mpg.de/log.html?id=XP_20230126.4</a:t>
              </a:r>
            </a:p>
          </p:txBody>
        </p:sp>
      </p:grpSp>
      <p:pic>
        <p:nvPicPr>
          <p:cNvPr id="2" name="Grafik 1"/>
          <p:cNvPicPr>
            <a:picLocks noChangeAspect="1"/>
          </p:cNvPicPr>
          <p:nvPr/>
        </p:nvPicPr>
        <p:blipFill>
          <a:blip r:embed="rId3"/>
          <a:stretch>
            <a:fillRect/>
          </a:stretch>
        </p:blipFill>
        <p:spPr>
          <a:xfrm>
            <a:off x="76197" y="1242075"/>
            <a:ext cx="3914775" cy="1809750"/>
          </a:xfrm>
          <a:prstGeom prst="rect">
            <a:avLst/>
          </a:prstGeom>
        </p:spPr>
      </p:pic>
      <p:pic>
        <p:nvPicPr>
          <p:cNvPr id="7" name="Grafik 6"/>
          <p:cNvPicPr>
            <a:picLocks noChangeAspect="1"/>
          </p:cNvPicPr>
          <p:nvPr/>
        </p:nvPicPr>
        <p:blipFill>
          <a:blip r:embed="rId4"/>
          <a:stretch>
            <a:fillRect/>
          </a:stretch>
        </p:blipFill>
        <p:spPr>
          <a:xfrm>
            <a:off x="114297" y="4572076"/>
            <a:ext cx="3876675" cy="1809750"/>
          </a:xfrm>
          <a:prstGeom prst="rect">
            <a:avLst/>
          </a:prstGeom>
        </p:spPr>
      </p:pic>
      <p:pic>
        <p:nvPicPr>
          <p:cNvPr id="9" name="Grafik 8"/>
          <p:cNvPicPr>
            <a:picLocks noChangeAspect="1"/>
          </p:cNvPicPr>
          <p:nvPr/>
        </p:nvPicPr>
        <p:blipFill>
          <a:blip r:embed="rId5"/>
          <a:stretch>
            <a:fillRect/>
          </a:stretch>
        </p:blipFill>
        <p:spPr>
          <a:xfrm>
            <a:off x="8151689" y="1242075"/>
            <a:ext cx="3876675" cy="1819275"/>
          </a:xfrm>
          <a:prstGeom prst="rect">
            <a:avLst/>
          </a:prstGeom>
        </p:spPr>
      </p:pic>
      <p:sp>
        <p:nvSpPr>
          <p:cNvPr id="18" name="Pfeil nach unten 17"/>
          <p:cNvSpPr/>
          <p:nvPr/>
        </p:nvSpPr>
        <p:spPr>
          <a:xfrm>
            <a:off x="9704716" y="1286521"/>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2" name="Pfeil nach unten 21"/>
          <p:cNvSpPr/>
          <p:nvPr/>
        </p:nvSpPr>
        <p:spPr>
          <a:xfrm>
            <a:off x="1164162" y="578368"/>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3" name="Pfeil nach unten 22"/>
          <p:cNvSpPr/>
          <p:nvPr/>
        </p:nvSpPr>
        <p:spPr>
          <a:xfrm>
            <a:off x="1841134" y="3982147"/>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4" name="Pfeil nach unten 23"/>
          <p:cNvSpPr/>
          <p:nvPr/>
        </p:nvSpPr>
        <p:spPr>
          <a:xfrm>
            <a:off x="9657270" y="3951989"/>
            <a:ext cx="94891" cy="1061178"/>
          </a:xfrm>
          <a:prstGeom prst="downArrow">
            <a:avLst/>
          </a:prstGeom>
          <a:solidFill>
            <a:srgbClr val="FF0000"/>
          </a:solidFill>
          <a:ln w="19050" cmpd="sng">
            <a:solidFill>
              <a:srgbClr val="FF0000"/>
            </a:solidFill>
            <a:prstDash val="solid"/>
            <a:tailEnd type="triangle" w="lg" len="med"/>
          </a:ln>
        </p:spPr>
        <p:style>
          <a:lnRef idx="1">
            <a:schemeClr val="accent1"/>
          </a:lnRef>
          <a:fillRef idx="0">
            <a:schemeClr val="accent1"/>
          </a:fillRef>
          <a:effectRef idx="0">
            <a:schemeClr val="accent1"/>
          </a:effectRef>
          <a:fontRef idx="minor">
            <a:schemeClr val="tx1"/>
          </a:fontRef>
        </p:style>
        <p:txBody>
          <a:bodyPr wrap="square" lIns="144000" tIns="108000" rIns="144000" bIns="144000" rtlCol="0" anchor="t" anchorCtr="0"/>
          <a:lstStyle/>
          <a:p>
            <a:pPr algn="l">
              <a:spcBef>
                <a:spcPts val="1150"/>
              </a:spcBef>
              <a:buClr>
                <a:srgbClr val="116656"/>
              </a:buClr>
              <a:buSzPct val="120000"/>
            </a:pPr>
            <a:endParaRPr lang="de-DE" sz="1300" b="1" dirty="0" smtClean="0">
              <a:solidFill>
                <a:schemeClr val="bg1"/>
              </a:solidFill>
            </a:endParaRPr>
          </a:p>
        </p:txBody>
      </p:sp>
      <p:sp>
        <p:nvSpPr>
          <p:cNvPr id="25" name="Rechteck 24"/>
          <p:cNvSpPr/>
          <p:nvPr/>
        </p:nvSpPr>
        <p:spPr>
          <a:xfrm>
            <a:off x="1325591" y="960634"/>
            <a:ext cx="2453795"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0.28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a:t>
            </a:r>
            <a:r>
              <a:rPr lang="de-DE" sz="1200" dirty="0">
                <a:latin typeface="Calibri" panose="020F0502020204030204" pitchFamily="34" charset="0"/>
                <a:cs typeface="Calibri" panose="020F0502020204030204" pitchFamily="34" charset="0"/>
              </a:rPr>
              <a:t>1</a:t>
            </a:r>
            <a:r>
              <a:rPr lang="de-DE" sz="1200" dirty="0" smtClean="0">
                <a:latin typeface="Calibri" panose="020F0502020204030204" pitchFamily="34" charset="0"/>
                <a:cs typeface="Calibri" panose="020F0502020204030204" pitchFamily="34" charset="0"/>
              </a:rPr>
              <a:t> 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0" name="Rechteck 29"/>
          <p:cNvSpPr/>
          <p:nvPr/>
        </p:nvSpPr>
        <p:spPr>
          <a:xfrm>
            <a:off x="10147079" y="4058928"/>
            <a:ext cx="1785842" cy="646331"/>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a:t>
            </a:r>
          </a:p>
          <a:p>
            <a:r>
              <a:rPr lang="de-DE" sz="1200" dirty="0" smtClean="0">
                <a:latin typeface="Calibri" panose="020F0502020204030204" pitchFamily="34" charset="0"/>
                <a:cs typeface="Calibri" panose="020F0502020204030204" pitchFamily="34" charset="0"/>
              </a:rPr>
              <a:t>p (V1) = 0.16x10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a:latin typeface="Calibri" panose="020F0502020204030204" pitchFamily="34" charset="0"/>
                <a:cs typeface="Calibri" panose="020F0502020204030204" pitchFamily="34" charset="0"/>
              </a:rPr>
              <a:t>p (</a:t>
            </a:r>
            <a:r>
              <a:rPr lang="de-DE" sz="1200" dirty="0" smtClean="0">
                <a:latin typeface="Calibri" panose="020F0502020204030204" pitchFamily="34" charset="0"/>
                <a:cs typeface="Calibri" panose="020F0502020204030204" pitchFamily="34" charset="0"/>
              </a:rPr>
              <a:t>V2)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
        <p:nvSpPr>
          <p:cNvPr id="32" name="Rechteck 31"/>
          <p:cNvSpPr/>
          <p:nvPr/>
        </p:nvSpPr>
        <p:spPr>
          <a:xfrm>
            <a:off x="9747718" y="826576"/>
            <a:ext cx="2302744" cy="58477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0.34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2x10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p>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0.40 </a:t>
            </a:r>
            <a:r>
              <a:rPr lang="de-DE" sz="1200" dirty="0">
                <a:latin typeface="Calibri" panose="020F0502020204030204" pitchFamily="34" charset="0"/>
                <a:cs typeface="Calibri" panose="020F0502020204030204" pitchFamily="34" charset="0"/>
                <a:sym typeface="Symbol" panose="05050102010706020507" pitchFamily="18" charset="2"/>
              </a:rPr>
              <a:t></a:t>
            </a:r>
            <a:r>
              <a:rPr lang="de-DE" sz="1200" dirty="0">
                <a:latin typeface="Calibri" panose="020F0502020204030204" pitchFamily="34" charset="0"/>
                <a:cs typeface="Calibri" panose="020F0502020204030204" pitchFamily="34" charset="0"/>
              </a:rPr>
              <a:t>A, p = </a:t>
            </a:r>
            <a:r>
              <a:rPr lang="de-DE" sz="1200" dirty="0" smtClean="0">
                <a:latin typeface="Calibri" panose="020F0502020204030204" pitchFamily="34" charset="0"/>
                <a:cs typeface="Calibri" panose="020F0502020204030204" pitchFamily="34" charset="0"/>
              </a:rPr>
              <a:t>2.6x10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mbar</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3" name="Rechteck 32"/>
          <p:cNvSpPr/>
          <p:nvPr/>
        </p:nvSpPr>
        <p:spPr>
          <a:xfrm>
            <a:off x="331481" y="90130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34" name="Rechteck 33"/>
          <p:cNvSpPr/>
          <p:nvPr/>
        </p:nvSpPr>
        <p:spPr>
          <a:xfrm>
            <a:off x="331481" y="4162441"/>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p>
        </p:txBody>
      </p:sp>
      <p:sp>
        <p:nvSpPr>
          <p:cNvPr id="35" name="Rechteck 34"/>
          <p:cNvSpPr/>
          <p:nvPr/>
        </p:nvSpPr>
        <p:spPr>
          <a:xfrm>
            <a:off x="8526076" y="827469"/>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p>
        </p:txBody>
      </p:sp>
      <p:sp>
        <p:nvSpPr>
          <p:cNvPr id="36" name="Rechteck 35"/>
          <p:cNvSpPr/>
          <p:nvPr/>
        </p:nvSpPr>
        <p:spPr>
          <a:xfrm>
            <a:off x="8522626" y="4243405"/>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p:txBody>
      </p:sp>
      <p:pic>
        <p:nvPicPr>
          <p:cNvPr id="37" name="Grafik 36"/>
          <p:cNvPicPr>
            <a:picLocks noChangeAspect="1"/>
          </p:cNvPicPr>
          <p:nvPr/>
        </p:nvPicPr>
        <p:blipFill>
          <a:blip r:embed="rId6"/>
          <a:stretch>
            <a:fillRect/>
          </a:stretch>
        </p:blipFill>
        <p:spPr>
          <a:xfrm>
            <a:off x="9344405" y="2826554"/>
            <a:ext cx="2790245" cy="563467"/>
          </a:xfrm>
          <a:prstGeom prst="rect">
            <a:avLst/>
          </a:prstGeom>
        </p:spPr>
      </p:pic>
      <p:sp>
        <p:nvSpPr>
          <p:cNvPr id="38" name="Rechteck 37"/>
          <p:cNvSpPr/>
          <p:nvPr/>
        </p:nvSpPr>
        <p:spPr>
          <a:xfrm>
            <a:off x="9830331" y="3371270"/>
            <a:ext cx="2304318" cy="584775"/>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baseline="-25000" dirty="0" smtClean="0">
                <a:latin typeface="Calibri" panose="020F0502020204030204" pitchFamily="34" charset="0"/>
                <a:cs typeface="Calibri" panose="020F0502020204030204" pitchFamily="34" charset="0"/>
              </a:rPr>
              <a:t>, AEH30</a:t>
            </a:r>
            <a:r>
              <a:rPr lang="de-DE" sz="1200" dirty="0" smtClean="0">
                <a:latin typeface="Calibri" panose="020F0502020204030204" pitchFamily="34" charset="0"/>
                <a:cs typeface="Calibri" panose="020F0502020204030204" pitchFamily="34" charset="0"/>
              </a:rPr>
              <a:t> = 1.53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p>
          <a:p>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heat</a:t>
            </a:r>
            <a:r>
              <a:rPr lang="de-DE" sz="1200" baseline="-25000" dirty="0">
                <a:latin typeface="Calibri" panose="020F0502020204030204" pitchFamily="34" charset="0"/>
                <a:cs typeface="Calibri" panose="020F0502020204030204" pitchFamily="34" charset="0"/>
              </a:rPr>
              <a:t>, </a:t>
            </a:r>
            <a:r>
              <a:rPr lang="de-DE" sz="1200" baseline="-25000" dirty="0" smtClean="0">
                <a:latin typeface="Calibri" panose="020F0502020204030204" pitchFamily="34" charset="0"/>
                <a:cs typeface="Calibri" panose="020F0502020204030204" pitchFamily="34" charset="0"/>
              </a:rPr>
              <a:t>AEH51</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 </a:t>
            </a:r>
            <a:r>
              <a:rPr lang="de-DE" sz="1200" dirty="0" smtClean="0">
                <a:latin typeface="Calibri" panose="020F0502020204030204" pitchFamily="34" charset="0"/>
                <a:cs typeface="Calibri" panose="020F0502020204030204" pitchFamily="34" charset="0"/>
              </a:rPr>
              <a:t>1.87 </a:t>
            </a:r>
            <a:r>
              <a:rPr lang="de-DE" sz="1200" dirty="0">
                <a:latin typeface="Calibri" panose="020F0502020204030204" pitchFamily="34" charset="0"/>
                <a:cs typeface="Calibri" panose="020F0502020204030204" pitchFamily="34" charset="0"/>
              </a:rPr>
              <a:t>A, </a:t>
            </a:r>
            <a:r>
              <a:rPr lang="de-DE" sz="1200" dirty="0" err="1">
                <a:latin typeface="Calibri" panose="020F0502020204030204" pitchFamily="34" charset="0"/>
                <a:cs typeface="Calibri" panose="020F0502020204030204" pitchFamily="34" charset="0"/>
              </a:rPr>
              <a:t>I</a:t>
            </a:r>
            <a:r>
              <a:rPr lang="de-DE" sz="1200" baseline="-25000" dirty="0" err="1">
                <a:latin typeface="Calibri" panose="020F0502020204030204" pitchFamily="34" charset="0"/>
                <a:cs typeface="Calibri" panose="020F0502020204030204" pitchFamily="34" charset="0"/>
              </a:rPr>
              <a:t>ele</a:t>
            </a:r>
            <a:r>
              <a:rPr lang="de-DE" sz="1200" dirty="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a:p>
            <a:endParaRPr lang="de-DE" sz="1200" baseline="30000" dirty="0">
              <a:latin typeface="Calibri" panose="020F0502020204030204" pitchFamily="34" charset="0"/>
              <a:cs typeface="Calibri" panose="020F0502020204030204" pitchFamily="34" charset="0"/>
            </a:endParaRPr>
          </a:p>
        </p:txBody>
      </p:sp>
      <p:sp>
        <p:nvSpPr>
          <p:cNvPr id="39" name="Rechteck 38"/>
          <p:cNvSpPr/>
          <p:nvPr/>
        </p:nvSpPr>
        <p:spPr>
          <a:xfrm>
            <a:off x="896818" y="2955771"/>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0" name="Rechteck 39"/>
          <p:cNvSpPr/>
          <p:nvPr/>
        </p:nvSpPr>
        <p:spPr>
          <a:xfrm>
            <a:off x="7802635" y="6466802"/>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1.8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1" name="Rechteck 40"/>
          <p:cNvSpPr/>
          <p:nvPr/>
        </p:nvSpPr>
        <p:spPr>
          <a:xfrm>
            <a:off x="1789963" y="6253909"/>
            <a:ext cx="2133787" cy="276999"/>
          </a:xfrm>
          <a:prstGeom prst="rect">
            <a:avLst/>
          </a:prstGeom>
        </p:spPr>
        <p:txBody>
          <a:bodyPr wrap="square">
            <a:spAutoFit/>
          </a:bodyPr>
          <a:lstStyle/>
          <a:p>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heat</a:t>
            </a:r>
            <a:r>
              <a:rPr lang="de-DE" sz="1200" dirty="0" smtClean="0">
                <a:latin typeface="Calibri" panose="020F0502020204030204" pitchFamily="34" charset="0"/>
                <a:cs typeface="Calibri" panose="020F0502020204030204" pitchFamily="34" charset="0"/>
              </a:rPr>
              <a:t> = 1.9 A, </a:t>
            </a:r>
            <a:r>
              <a:rPr lang="de-DE" sz="1200" dirty="0" err="1" smtClean="0">
                <a:latin typeface="Calibri" panose="020F0502020204030204" pitchFamily="34" charset="0"/>
                <a:cs typeface="Calibri" panose="020F0502020204030204" pitchFamily="34" charset="0"/>
              </a:rPr>
              <a:t>I</a:t>
            </a:r>
            <a:r>
              <a:rPr lang="de-DE" sz="1200" baseline="-25000" dirty="0" err="1" smtClean="0">
                <a:latin typeface="Calibri" panose="020F0502020204030204" pitchFamily="34" charset="0"/>
                <a:cs typeface="Calibri" panose="020F0502020204030204" pitchFamily="34" charset="0"/>
              </a:rPr>
              <a:t>ele</a:t>
            </a:r>
            <a:r>
              <a:rPr lang="de-DE" sz="1200" dirty="0" smtClean="0">
                <a:latin typeface="Calibri" panose="020F0502020204030204" pitchFamily="34" charset="0"/>
                <a:cs typeface="Calibri" panose="020F0502020204030204" pitchFamily="34" charset="0"/>
              </a:rPr>
              <a:t> = 0.0002 A</a:t>
            </a:r>
            <a:endParaRPr lang="de-DE" sz="1200" baseline="30000" dirty="0">
              <a:latin typeface="Calibri" panose="020F0502020204030204" pitchFamily="34" charset="0"/>
              <a:cs typeface="Calibri" panose="020F0502020204030204" pitchFamily="34" charset="0"/>
            </a:endParaRPr>
          </a:p>
        </p:txBody>
      </p:sp>
      <p:sp>
        <p:nvSpPr>
          <p:cNvPr id="43" name="Rechteck 42"/>
          <p:cNvSpPr/>
          <p:nvPr/>
        </p:nvSpPr>
        <p:spPr>
          <a:xfrm>
            <a:off x="4363628" y="1455227"/>
            <a:ext cx="3011547" cy="584775"/>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now with corrected calibration</a:t>
            </a:r>
          </a:p>
          <a:p>
            <a:r>
              <a:rPr lang="en-US" sz="1600" b="1" dirty="0" smtClean="0">
                <a:solidFill>
                  <a:srgbClr val="006C66"/>
                </a:solidFill>
                <a:latin typeface="Calibri" panose="020F0502020204030204" pitchFamily="34" charset="0"/>
                <a:cs typeface="Calibri" panose="020F0502020204030204" pitchFamily="34" charset="0"/>
              </a:rPr>
              <a:t>no V2 data for 10.4.2025</a:t>
            </a:r>
            <a:endParaRPr lang="en-US" sz="1600" b="1" dirty="0">
              <a:solidFill>
                <a:srgbClr val="006C66"/>
              </a:solidFill>
              <a:latin typeface="Calibri" panose="020F0502020204030204" pitchFamily="34" charset="0"/>
              <a:cs typeface="Calibri" panose="020F0502020204030204" pitchFamily="34" charset="0"/>
            </a:endParaRPr>
          </a:p>
        </p:txBody>
      </p:sp>
      <p:pic>
        <p:nvPicPr>
          <p:cNvPr id="26" name="Grafik 25"/>
          <p:cNvPicPr>
            <a:picLocks noChangeAspect="1"/>
          </p:cNvPicPr>
          <p:nvPr/>
        </p:nvPicPr>
        <p:blipFill>
          <a:blip r:embed="rId7"/>
          <a:stretch>
            <a:fillRect/>
          </a:stretch>
        </p:blipFill>
        <p:spPr>
          <a:xfrm>
            <a:off x="3606258" y="2774812"/>
            <a:ext cx="4691370" cy="3714886"/>
          </a:xfrm>
          <a:prstGeom prst="rect">
            <a:avLst/>
          </a:prstGeom>
          <a:ln w="38100">
            <a:solidFill>
              <a:srgbClr val="FF0000"/>
            </a:solidFill>
          </a:ln>
        </p:spPr>
      </p:pic>
      <p:cxnSp>
        <p:nvCxnSpPr>
          <p:cNvPr id="6" name="Gerade Verbindung mit Pfeil 5"/>
          <p:cNvCxnSpPr/>
          <p:nvPr/>
        </p:nvCxnSpPr>
        <p:spPr>
          <a:xfrm flipV="1">
            <a:off x="5828593" y="4407408"/>
            <a:ext cx="4376111" cy="605760"/>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p:nvPr/>
        </p:nvCxnSpPr>
        <p:spPr>
          <a:xfrm flipV="1">
            <a:off x="5558118" y="4572076"/>
            <a:ext cx="4646586" cy="1051387"/>
          </a:xfrm>
          <a:prstGeom prst="straightConnector1">
            <a:avLst/>
          </a:prstGeom>
          <a:ln w="19050" cmpd="sng">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 name="Rechteck 46"/>
          <p:cNvSpPr/>
          <p:nvPr/>
        </p:nvSpPr>
        <p:spPr>
          <a:xfrm>
            <a:off x="4534671" y="5815526"/>
            <a:ext cx="891927" cy="338554"/>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V2 data</a:t>
            </a:r>
            <a:endParaRPr lang="en-US" sz="1600" b="1" dirty="0">
              <a:solidFill>
                <a:srgbClr val="006C66"/>
              </a:solidFill>
              <a:latin typeface="Calibri" panose="020F0502020204030204" pitchFamily="34" charset="0"/>
              <a:cs typeface="Calibri" panose="020F0502020204030204" pitchFamily="34" charset="0"/>
            </a:endParaRPr>
          </a:p>
        </p:txBody>
      </p:sp>
      <p:sp>
        <p:nvSpPr>
          <p:cNvPr id="48" name="Rechteck 47"/>
          <p:cNvSpPr/>
          <p:nvPr/>
        </p:nvSpPr>
        <p:spPr>
          <a:xfrm>
            <a:off x="4487120" y="5105950"/>
            <a:ext cx="891927" cy="338554"/>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V1 data</a:t>
            </a:r>
            <a:endParaRPr lang="en-US" sz="1600" b="1" dirty="0">
              <a:solidFill>
                <a:srgbClr val="006C66"/>
              </a:solidFill>
              <a:latin typeface="Calibri" panose="020F0502020204030204" pitchFamily="34" charset="0"/>
              <a:cs typeface="Calibri" panose="020F0502020204030204" pitchFamily="34" charset="0"/>
            </a:endParaRPr>
          </a:p>
        </p:txBody>
      </p:sp>
      <p:sp>
        <p:nvSpPr>
          <p:cNvPr id="31" name="Rechteck 30"/>
          <p:cNvSpPr/>
          <p:nvPr/>
        </p:nvSpPr>
        <p:spPr>
          <a:xfrm>
            <a:off x="1918164" y="4305840"/>
            <a:ext cx="2343283" cy="276999"/>
          </a:xfrm>
          <a:prstGeom prst="rect">
            <a:avLst/>
          </a:prstGeom>
          <a:solidFill>
            <a:schemeClr val="bg1"/>
          </a:solidFill>
        </p:spPr>
        <p:txBody>
          <a:bodyPr wrap="square">
            <a:spAutoFit/>
          </a:bodyPr>
          <a:lstStyle/>
          <a:p>
            <a:r>
              <a:rPr lang="de-DE" sz="1200" dirty="0" smtClean="0">
                <a:latin typeface="Calibri" panose="020F0502020204030204" pitchFamily="34" charset="0"/>
                <a:cs typeface="Calibri" panose="020F0502020204030204" pitchFamily="34" charset="0"/>
              </a:rPr>
              <a:t>I</a:t>
            </a:r>
            <a:r>
              <a:rPr lang="de-DE" sz="1200" baseline="-25000" dirty="0" smtClean="0">
                <a:latin typeface="Calibri" panose="020F0502020204030204" pitchFamily="34" charset="0"/>
                <a:cs typeface="Calibri" panose="020F0502020204030204" pitchFamily="34" charset="0"/>
              </a:rPr>
              <a:t>AEH30</a:t>
            </a:r>
            <a:r>
              <a:rPr lang="de-DE" sz="1200" dirty="0" smtClean="0">
                <a:latin typeface="Calibri" panose="020F0502020204030204" pitchFamily="34" charset="0"/>
                <a:cs typeface="Calibri" panose="020F0502020204030204" pitchFamily="34" charset="0"/>
              </a:rPr>
              <a:t> = 0.27 </a:t>
            </a:r>
            <a:r>
              <a:rPr lang="de-DE" sz="1200" dirty="0" smtClean="0">
                <a:latin typeface="Calibri" panose="020F0502020204030204" pitchFamily="34" charset="0"/>
                <a:cs typeface="Calibri" panose="020F0502020204030204" pitchFamily="34" charset="0"/>
                <a:sym typeface="Symbol" panose="05050102010706020507" pitchFamily="18" charset="2"/>
              </a:rPr>
              <a:t></a:t>
            </a:r>
            <a:r>
              <a:rPr lang="de-DE" sz="1200" dirty="0" smtClean="0">
                <a:latin typeface="Calibri" panose="020F0502020204030204" pitchFamily="34" charset="0"/>
                <a:cs typeface="Calibri" panose="020F0502020204030204" pitchFamily="34" charset="0"/>
              </a:rPr>
              <a:t>A, p = 0.5x10</a:t>
            </a:r>
            <a:r>
              <a:rPr lang="de-DE" sz="1200" baseline="30000" dirty="0" smtClean="0">
                <a:latin typeface="Calibri" panose="020F0502020204030204" pitchFamily="34" charset="0"/>
                <a:cs typeface="Calibri" panose="020F0502020204030204" pitchFamily="34" charset="0"/>
              </a:rPr>
              <a:t>-4</a:t>
            </a:r>
            <a:r>
              <a:rPr lang="de-DE" sz="1200" dirty="0" smtClean="0">
                <a:latin typeface="Calibri" panose="020F0502020204030204" pitchFamily="34" charset="0"/>
                <a:cs typeface="Calibri" panose="020F0502020204030204" pitchFamily="34" charset="0"/>
              </a:rPr>
              <a:t> mbar</a:t>
            </a:r>
            <a:endParaRPr lang="de-DE" sz="12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203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a:latin typeface="Calibri" panose="020F0502020204030204" pitchFamily="34" charset="0"/>
                <a:cs typeface="Calibri" panose="020F0502020204030204" pitchFamily="34" charset="0"/>
              </a:rPr>
              <a:t>Comparison </a:t>
            </a:r>
            <a:r>
              <a:rPr lang="en-US" sz="2800" dirty="0" smtClean="0">
                <a:latin typeface="Calibri" panose="020F0502020204030204" pitchFamily="34" charset="0"/>
                <a:cs typeface="Calibri" panose="020F0502020204030204" pitchFamily="34" charset="0"/>
              </a:rPr>
              <a:t>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pic>
        <p:nvPicPr>
          <p:cNvPr id="2" name="Grafik 1"/>
          <p:cNvPicPr>
            <a:picLocks noChangeAspect="1"/>
          </p:cNvPicPr>
          <p:nvPr/>
        </p:nvPicPr>
        <p:blipFill>
          <a:blip r:embed="rId2"/>
          <a:stretch>
            <a:fillRect/>
          </a:stretch>
        </p:blipFill>
        <p:spPr>
          <a:xfrm>
            <a:off x="695325" y="945628"/>
            <a:ext cx="7101789" cy="5381553"/>
          </a:xfrm>
          <a:prstGeom prst="rect">
            <a:avLst/>
          </a:prstGeom>
        </p:spPr>
      </p:pic>
      <p:sp>
        <p:nvSpPr>
          <p:cNvPr id="7" name="Rechteck 6"/>
          <p:cNvSpPr/>
          <p:nvPr/>
        </p:nvSpPr>
        <p:spPr>
          <a:xfrm>
            <a:off x="1295693" y="1126679"/>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OP2.2</a:t>
            </a:r>
            <a:endParaRPr lang="de-DE" sz="1200" baseline="30000" dirty="0">
              <a:latin typeface="Calibri" panose="020F0502020204030204" pitchFamily="34" charset="0"/>
              <a:cs typeface="Calibri" panose="020F0502020204030204" pitchFamily="34" charset="0"/>
            </a:endParaRPr>
          </a:p>
        </p:txBody>
      </p:sp>
      <p:sp>
        <p:nvSpPr>
          <p:cNvPr id="8" name="Rechteck 7"/>
          <p:cNvSpPr/>
          <p:nvPr/>
        </p:nvSpPr>
        <p:spPr>
          <a:xfrm>
            <a:off x="1301867" y="3777201"/>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OP2.3</a:t>
            </a:r>
            <a:endParaRPr lang="de-DE" sz="1200" baseline="30000" dirty="0">
              <a:latin typeface="Calibri" panose="020F0502020204030204" pitchFamily="34" charset="0"/>
              <a:cs typeface="Calibri" panose="020F0502020204030204" pitchFamily="34" charset="0"/>
            </a:endParaRPr>
          </a:p>
        </p:txBody>
      </p:sp>
      <p:sp>
        <p:nvSpPr>
          <p:cNvPr id="9" name="Rechteck 8"/>
          <p:cNvSpPr/>
          <p:nvPr/>
        </p:nvSpPr>
        <p:spPr>
          <a:xfrm>
            <a:off x="5342541" y="1015468"/>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OP2.2</a:t>
            </a:r>
            <a:endParaRPr lang="de-DE" sz="1200" baseline="30000" dirty="0">
              <a:latin typeface="Calibri" panose="020F0502020204030204" pitchFamily="34" charset="0"/>
              <a:cs typeface="Calibri" panose="020F0502020204030204" pitchFamily="34" charset="0"/>
            </a:endParaRPr>
          </a:p>
        </p:txBody>
      </p:sp>
      <p:sp>
        <p:nvSpPr>
          <p:cNvPr id="10" name="Rechteck 9"/>
          <p:cNvSpPr/>
          <p:nvPr/>
        </p:nvSpPr>
        <p:spPr>
          <a:xfrm>
            <a:off x="5015080" y="377102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OP2.3</a:t>
            </a:r>
            <a:endParaRPr lang="de-DE" sz="12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606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OP2.2</a:t>
            </a:r>
            <a:endParaRPr lang="de-DE" sz="1200" baseline="30000" dirty="0">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2"/>
          <a:stretch>
            <a:fillRect/>
          </a:stretch>
        </p:blipFill>
        <p:spPr>
          <a:xfrm>
            <a:off x="94434" y="1780405"/>
            <a:ext cx="5839640" cy="4191585"/>
          </a:xfrm>
          <a:prstGeom prst="rect">
            <a:avLst/>
          </a:prstGeom>
        </p:spPr>
      </p:pic>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AEH51 OP2.3</a:t>
            </a:r>
            <a:endParaRPr lang="de-DE" sz="1200" baseline="30000" dirty="0">
              <a:latin typeface="Calibri" panose="020F0502020204030204" pitchFamily="34" charset="0"/>
              <a:cs typeface="Calibri" panose="020F0502020204030204" pitchFamily="34" charset="0"/>
            </a:endParaRPr>
          </a:p>
        </p:txBody>
      </p:sp>
      <p:pic>
        <p:nvPicPr>
          <p:cNvPr id="5" name="Grafik 4"/>
          <p:cNvPicPr>
            <a:picLocks noChangeAspect="1"/>
          </p:cNvPicPr>
          <p:nvPr/>
        </p:nvPicPr>
        <p:blipFill>
          <a:blip r:embed="rId3"/>
          <a:stretch>
            <a:fillRect/>
          </a:stretch>
        </p:blipFill>
        <p:spPr>
          <a:xfrm>
            <a:off x="5934074" y="1789931"/>
            <a:ext cx="5706271" cy="4172532"/>
          </a:xfrm>
          <a:prstGeom prst="rect">
            <a:avLst/>
          </a:prstGeom>
        </p:spPr>
      </p:pic>
    </p:spTree>
    <p:extLst>
      <p:ext uri="{BB962C8B-B14F-4D97-AF65-F5344CB8AC3E}">
        <p14:creationId xmlns:p14="http://schemas.microsoft.com/office/powerpoint/2010/main" val="26411909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42" name="Rechteck 41"/>
          <p:cNvSpPr/>
          <p:nvPr/>
        </p:nvSpPr>
        <p:spPr>
          <a:xfrm>
            <a:off x="2568440" y="1509736"/>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OP2.2</a:t>
            </a:r>
            <a:endParaRPr lang="de-DE" sz="1200" baseline="30000" dirty="0">
              <a:latin typeface="Calibri" panose="020F0502020204030204" pitchFamily="34" charset="0"/>
              <a:cs typeface="Calibri" panose="020F0502020204030204" pitchFamily="34" charset="0"/>
            </a:endParaRPr>
          </a:p>
        </p:txBody>
      </p:sp>
      <p:sp>
        <p:nvSpPr>
          <p:cNvPr id="44" name="Rechteck 43"/>
          <p:cNvSpPr/>
          <p:nvPr/>
        </p:nvSpPr>
        <p:spPr>
          <a:xfrm>
            <a:off x="8355522" y="1509735"/>
            <a:ext cx="1033556" cy="276999"/>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AEP30 OP2.3</a:t>
            </a:r>
            <a:endParaRPr lang="de-DE" sz="1200" baseline="30000" dirty="0">
              <a:latin typeface="Calibri" panose="020F0502020204030204" pitchFamily="34" charset="0"/>
              <a:cs typeface="Calibri" panose="020F0502020204030204" pitchFamily="34" charset="0"/>
            </a:endParaRPr>
          </a:p>
        </p:txBody>
      </p:sp>
      <p:pic>
        <p:nvPicPr>
          <p:cNvPr id="2" name="Grafik 1"/>
          <p:cNvPicPr>
            <a:picLocks noChangeAspect="1"/>
          </p:cNvPicPr>
          <p:nvPr/>
        </p:nvPicPr>
        <p:blipFill>
          <a:blip r:embed="rId2"/>
          <a:stretch>
            <a:fillRect/>
          </a:stretch>
        </p:blipFill>
        <p:spPr>
          <a:xfrm>
            <a:off x="129098" y="1903551"/>
            <a:ext cx="5582429" cy="4163006"/>
          </a:xfrm>
          <a:prstGeom prst="rect">
            <a:avLst/>
          </a:prstGeom>
        </p:spPr>
      </p:pic>
      <p:pic>
        <p:nvPicPr>
          <p:cNvPr id="6" name="Grafik 5"/>
          <p:cNvPicPr>
            <a:picLocks noChangeAspect="1"/>
          </p:cNvPicPr>
          <p:nvPr/>
        </p:nvPicPr>
        <p:blipFill>
          <a:blip r:embed="rId3"/>
          <a:stretch>
            <a:fillRect/>
          </a:stretch>
        </p:blipFill>
        <p:spPr>
          <a:xfrm>
            <a:off x="6227158" y="1903551"/>
            <a:ext cx="5582429" cy="4163006"/>
          </a:xfrm>
          <a:prstGeom prst="rect">
            <a:avLst/>
          </a:prstGeom>
        </p:spPr>
      </p:pic>
    </p:spTree>
    <p:extLst>
      <p:ext uri="{BB962C8B-B14F-4D97-AF65-F5344CB8AC3E}">
        <p14:creationId xmlns:p14="http://schemas.microsoft.com/office/powerpoint/2010/main" val="433852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Calibration programs (18 pressure levels)</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2" name="Rechteck 1"/>
          <p:cNvSpPr/>
          <p:nvPr/>
        </p:nvSpPr>
        <p:spPr>
          <a:xfrm>
            <a:off x="-13809" y="1444109"/>
            <a:ext cx="5888887" cy="3785652"/>
          </a:xfrm>
          <a:prstGeom prst="rect">
            <a:avLst/>
          </a:prstGeom>
        </p:spPr>
        <p:txBody>
          <a:bodyPr wrap="square">
            <a:spAutoFit/>
          </a:bodyPr>
          <a:lstStyle/>
          <a:p>
            <a:r>
              <a:rPr lang="de-DE" sz="1200" dirty="0" smtClean="0">
                <a:latin typeface="Calibri" panose="020F0502020204030204" pitchFamily="34" charset="0"/>
              </a:rPr>
              <a:t>Die </a:t>
            </a:r>
            <a:r>
              <a:rPr lang="de-DE" sz="1200" dirty="0">
                <a:latin typeface="Calibri" panose="020F0502020204030204" pitchFamily="34" charset="0"/>
              </a:rPr>
              <a:t>untenstehende Liste enthält die Programme und die dazugehörige Verzögerung zwischen erstem </a:t>
            </a:r>
            <a:r>
              <a:rPr lang="de-DE" sz="1200" dirty="0" err="1">
                <a:latin typeface="Calibri" panose="020F0502020204030204" pitchFamily="34" charset="0"/>
              </a:rPr>
              <a:t>Gaspuls</a:t>
            </a:r>
            <a:r>
              <a:rPr lang="de-DE" sz="1200" dirty="0">
                <a:latin typeface="Calibri" panose="020F0502020204030204" pitchFamily="34" charset="0"/>
              </a:rPr>
              <a:t> (typischerweise so klein, dass das Ventil nicht öffnet). Vorsicht auch mit 20240926.23 - dieses Programm sollten wir komplett rauslassen, es hat einen ganz anderen Aufbau.</a:t>
            </a:r>
          </a:p>
          <a:p>
            <a:r>
              <a:rPr lang="de-DE" sz="1200" dirty="0" smtClean="0">
                <a:latin typeface="Calibri" panose="020F0502020204030204" pitchFamily="34" charset="0"/>
              </a:rPr>
              <a:t>[(</a:t>
            </a:r>
            <a:r>
              <a:rPr lang="de-DE" sz="1200" dirty="0">
                <a:latin typeface="Calibri" panose="020F0502020204030204" pitchFamily="34" charset="0"/>
              </a:rPr>
              <a:t>'20240910.29', 25</a:t>
            </a:r>
            <a:r>
              <a:rPr lang="de-DE" sz="1200" dirty="0" smtClean="0">
                <a:latin typeface="Calibri" panose="020F0502020204030204" pitchFamily="34" charset="0"/>
              </a:rPr>
              <a:t>), PP:267560 (EIM000+2520, He, BG034)</a:t>
            </a:r>
            <a:endParaRPr lang="de-DE" sz="1200" dirty="0">
              <a:latin typeface="Calibri" panose="020F0502020204030204" pitchFamily="34" charset="0"/>
            </a:endParaRPr>
          </a:p>
          <a:p>
            <a:r>
              <a:rPr lang="de-DE" sz="1200" b="1" dirty="0" smtClean="0">
                <a:solidFill>
                  <a:srgbClr val="006C66"/>
                </a:solidFill>
                <a:latin typeface="Calibri" panose="020F0502020204030204" pitchFamily="34" charset="0"/>
              </a:rPr>
              <a:t>(</a:t>
            </a:r>
            <a:r>
              <a:rPr lang="de-DE" sz="1200" b="1" dirty="0">
                <a:solidFill>
                  <a:srgbClr val="006C66"/>
                </a:solidFill>
                <a:latin typeface="Calibri" panose="020F0502020204030204" pitchFamily="34" charset="0"/>
              </a:rPr>
              <a:t>'20240910.30', 25</a:t>
            </a:r>
            <a:r>
              <a:rPr lang="de-DE" sz="1200" b="1" dirty="0" smtClean="0">
                <a:solidFill>
                  <a:srgbClr val="006C66"/>
                </a:solidFill>
                <a:latin typeface="Calibri" panose="020F0502020204030204" pitchFamily="34" charset="0"/>
              </a:rPr>
              <a:t>), PP:405337 </a:t>
            </a:r>
            <a:r>
              <a:rPr lang="de-DE" sz="1200" b="1" dirty="0">
                <a:solidFill>
                  <a:srgbClr val="006C66"/>
                </a:solidFill>
                <a:latin typeface="Calibri" panose="020F0502020204030204" pitchFamily="34" charset="0"/>
              </a:rPr>
              <a:t>(</a:t>
            </a:r>
            <a:r>
              <a:rPr lang="de-DE" sz="1200" b="1" dirty="0" smtClean="0">
                <a:solidFill>
                  <a:srgbClr val="006C66"/>
                </a:solidFill>
                <a:latin typeface="Calibri" panose="020F0502020204030204" pitchFamily="34" charset="0"/>
              </a:rPr>
              <a:t>EIM000+2520, H2, BG013)</a:t>
            </a:r>
          </a:p>
          <a:p>
            <a:r>
              <a:rPr lang="de-DE" sz="1200" b="1" dirty="0" smtClean="0">
                <a:latin typeface="Calibri" panose="020F0502020204030204" pitchFamily="34" charset="0"/>
              </a:rPr>
              <a:t>13.09.2024 Boronization I</a:t>
            </a:r>
            <a:endParaRPr lang="de-DE" sz="1200" b="1"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'20240926.21', 60), </a:t>
            </a:r>
            <a:r>
              <a:rPr lang="de-DE" sz="1200" dirty="0" smtClean="0">
                <a:latin typeface="Calibri" panose="020F0502020204030204" pitchFamily="34" charset="0"/>
              </a:rPr>
              <a:t>PP:608266 (He, BG034) </a:t>
            </a:r>
            <a:r>
              <a:rPr lang="de-DE" sz="1200" dirty="0">
                <a:latin typeface="Calibri" panose="020F0502020204030204" pitchFamily="34" charset="0"/>
              </a:rPr>
              <a:t>(EIM000+2520</a:t>
            </a:r>
            <a:r>
              <a:rPr lang="de-DE" sz="1200" dirty="0" smtClean="0">
                <a:latin typeface="Calibri" panose="020F0502020204030204" pitchFamily="34" charset="0"/>
              </a:rPr>
              <a:t>)</a:t>
            </a:r>
          </a:p>
          <a:p>
            <a:r>
              <a:rPr lang="de-DE" sz="1200" b="1" dirty="0" smtClean="0">
                <a:solidFill>
                  <a:srgbClr val="006C66"/>
                </a:solidFill>
                <a:latin typeface="Calibri" panose="020F0502020204030204" pitchFamily="34" charset="0"/>
              </a:rPr>
              <a:t>('20240926.22', 60), PP:608269 (H2, </a:t>
            </a:r>
            <a:r>
              <a:rPr lang="de-DE" sz="1200" b="1" dirty="0">
                <a:solidFill>
                  <a:srgbClr val="006C66"/>
                </a:solidFill>
                <a:latin typeface="Calibri" panose="020F0502020204030204" pitchFamily="34" charset="0"/>
              </a:rPr>
              <a:t>BG013</a:t>
            </a:r>
            <a:r>
              <a:rPr lang="de-DE" sz="1200" b="1" dirty="0" smtClean="0">
                <a:solidFill>
                  <a:srgbClr val="006C66"/>
                </a:solidFill>
                <a:latin typeface="Calibri" panose="020F0502020204030204" pitchFamily="34" charset="0"/>
              </a:rPr>
              <a:t>) </a:t>
            </a:r>
            <a:r>
              <a:rPr lang="de-DE" sz="1200" b="1" dirty="0">
                <a:solidFill>
                  <a:srgbClr val="006C66"/>
                </a:solidFill>
                <a:latin typeface="Calibri" panose="020F0502020204030204" pitchFamily="34" charset="0"/>
              </a:rPr>
              <a:t>(EIM000+2520</a:t>
            </a:r>
            <a:r>
              <a:rPr lang="de-DE" sz="1200" b="1" dirty="0" smtClean="0">
                <a:solidFill>
                  <a:srgbClr val="006C66"/>
                </a:solidFill>
                <a:latin typeface="Calibri" panose="020F0502020204030204" pitchFamily="34" charset="0"/>
              </a:rPr>
              <a:t>)</a:t>
            </a:r>
          </a:p>
          <a:p>
            <a:r>
              <a:rPr lang="de-DE" sz="1200" dirty="0" smtClean="0">
                <a:latin typeface="Calibri" panose="020F0502020204030204" pitchFamily="34" charset="0"/>
              </a:rPr>
              <a:t>(</a:t>
            </a:r>
            <a:r>
              <a:rPr lang="de-DE" sz="1200" dirty="0">
                <a:latin typeface="Calibri" panose="020F0502020204030204" pitchFamily="34" charset="0"/>
              </a:rPr>
              <a:t>'20240926.23', 25), </a:t>
            </a:r>
            <a:r>
              <a:rPr lang="de-DE" sz="1200" dirty="0" smtClean="0">
                <a:latin typeface="Calibri" panose="020F0502020204030204" pitchFamily="34" charset="0"/>
              </a:rPr>
              <a:t>PP:593818 (60%He/40%H2), </a:t>
            </a:r>
            <a:r>
              <a:rPr lang="de-DE" sz="1200" dirty="0">
                <a:latin typeface="Calibri" panose="020F0502020204030204" pitchFamily="34" charset="0"/>
              </a:rPr>
              <a:t>(EIM000+2520</a:t>
            </a:r>
            <a:r>
              <a:rPr lang="de-DE" sz="1200" dirty="0" smtClean="0">
                <a:latin typeface="Calibri" panose="020F0502020204030204" pitchFamily="34" charset="0"/>
              </a:rPr>
              <a:t>)</a:t>
            </a:r>
          </a:p>
          <a:p>
            <a:r>
              <a:rPr lang="de-DE" sz="1200" dirty="0">
                <a:latin typeface="Calibri" panose="020F0502020204030204" pitchFamily="34" charset="0"/>
              </a:rPr>
              <a:t>	</a:t>
            </a:r>
            <a:r>
              <a:rPr lang="de-DE" sz="1200" dirty="0" smtClean="0">
                <a:latin typeface="Calibri" panose="020F0502020204030204" pitchFamily="34" charset="0"/>
              </a:rPr>
              <a:t>18 </a:t>
            </a:r>
            <a:r>
              <a:rPr lang="de-DE" sz="1200" dirty="0" err="1" smtClean="0">
                <a:latin typeface="Calibri" panose="020F0502020204030204" pitchFamily="34" charset="0"/>
              </a:rPr>
              <a:t>equal</a:t>
            </a:r>
            <a:r>
              <a:rPr lang="de-DE" sz="1200" dirty="0" smtClean="0">
                <a:latin typeface="Calibri" panose="020F0502020204030204" pitchFamily="34" charset="0"/>
              </a:rPr>
              <a:t> </a:t>
            </a:r>
            <a:r>
              <a:rPr lang="de-DE" sz="1200" dirty="0" err="1" smtClean="0">
                <a:latin typeface="Calibri" panose="020F0502020204030204" pitchFamily="34" charset="0"/>
              </a:rPr>
              <a:t>inject</a:t>
            </a:r>
            <a:r>
              <a:rPr lang="de-DE" sz="1200" dirty="0" smtClean="0">
                <a:latin typeface="Calibri" panose="020F0502020204030204" pitchFamily="34" charset="0"/>
              </a:rPr>
              <a:t>., </a:t>
            </a:r>
            <a:r>
              <a:rPr lang="de-DE" sz="1200" dirty="0" err="1" smtClean="0">
                <a:latin typeface="Calibri" panose="020F0502020204030204" pitchFamily="34" charset="0"/>
              </a:rPr>
              <a:t>each</a:t>
            </a:r>
            <a:r>
              <a:rPr lang="de-DE" sz="1200" dirty="0" smtClean="0">
                <a:latin typeface="Calibri" panose="020F0502020204030204" pitchFamily="34" charset="0"/>
              </a:rPr>
              <a:t> 770 </a:t>
            </a:r>
            <a:r>
              <a:rPr lang="de-DE" sz="1200" dirty="0" err="1" smtClean="0">
                <a:latin typeface="Calibri" panose="020F0502020204030204" pitchFamily="34" charset="0"/>
              </a:rPr>
              <a:t>ms</a:t>
            </a:r>
            <a:r>
              <a:rPr lang="de-DE" sz="1200" dirty="0" smtClean="0">
                <a:latin typeface="Calibri" panose="020F0502020204030204" pitchFamily="34" charset="0"/>
              </a:rPr>
              <a:t>, BG034 </a:t>
            </a:r>
          </a:p>
          <a:p>
            <a:r>
              <a:rPr lang="de-DE" sz="1200" b="1" dirty="0" smtClean="0">
                <a:latin typeface="Calibri" panose="020F0502020204030204" pitchFamily="34" charset="0"/>
              </a:rPr>
              <a:t>18.10.2024 Boronization II</a:t>
            </a:r>
          </a:p>
          <a:p>
            <a:r>
              <a:rPr lang="de-DE" sz="1200" b="1" dirty="0" smtClean="0">
                <a:latin typeface="Calibri" panose="020F0502020204030204" pitchFamily="34" charset="0"/>
              </a:rPr>
              <a:t>22.11.2024 Boronization III</a:t>
            </a:r>
            <a:endParaRPr lang="de-DE" sz="1200" dirty="0" smtClean="0">
              <a:latin typeface="Calibri" panose="020F0502020204030204" pitchFamily="34" charset="0"/>
            </a:endParaRPr>
          </a:p>
          <a:p>
            <a:r>
              <a:rPr lang="de-DE" sz="1200" b="1" dirty="0" smtClean="0">
                <a:latin typeface="Calibri" panose="020F0502020204030204" pitchFamily="34" charset="0"/>
              </a:rPr>
              <a:t>14.02.2025 Boronization IV</a:t>
            </a:r>
          </a:p>
          <a:p>
            <a:r>
              <a:rPr lang="de-DE" sz="1200" dirty="0" smtClean="0">
                <a:latin typeface="Calibri" panose="020F0502020204030204" pitchFamily="34" charset="0"/>
              </a:rPr>
              <a:t>(</a:t>
            </a:r>
            <a:r>
              <a:rPr lang="de-DE" sz="1200" dirty="0">
                <a:latin typeface="Calibri" panose="020F0502020204030204" pitchFamily="34" charset="0"/>
              </a:rPr>
              <a:t>'20250218.40', 25</a:t>
            </a:r>
            <a:r>
              <a:rPr lang="de-DE" sz="1200" dirty="0" smtClean="0">
                <a:latin typeface="Calibri" panose="020F0502020204030204" pitchFamily="34" charset="0"/>
              </a:rPr>
              <a:t>), PP:405337 (EIM000-1800,)</a:t>
            </a:r>
            <a:endParaRPr lang="de-DE" sz="1200" dirty="0">
              <a:latin typeface="Calibri" panose="020F0502020204030204" pitchFamily="34" charset="0"/>
            </a:endParaRPr>
          </a:p>
          <a:p>
            <a:r>
              <a:rPr lang="de-DE" sz="1200" b="1" dirty="0" smtClean="0">
                <a:solidFill>
                  <a:srgbClr val="006C66"/>
                </a:solidFill>
                <a:latin typeface="Calibri" panose="020F0502020204030204" pitchFamily="34" charset="0"/>
              </a:rPr>
              <a:t>(</a:t>
            </a:r>
            <a:r>
              <a:rPr lang="de-DE" sz="1200" b="1" dirty="0">
                <a:solidFill>
                  <a:srgbClr val="006C66"/>
                </a:solidFill>
                <a:latin typeface="Calibri" panose="020F0502020204030204" pitchFamily="34" charset="0"/>
              </a:rPr>
              <a:t>'20250220.25', 25</a:t>
            </a:r>
            <a:r>
              <a:rPr lang="de-DE" sz="1200" b="1" dirty="0" smtClean="0">
                <a:solidFill>
                  <a:srgbClr val="006C66"/>
                </a:solidFill>
                <a:latin typeface="Calibri" panose="020F0502020204030204" pitchFamily="34" charset="0"/>
              </a:rPr>
              <a:t>), PP:405337 (EIM000-2520, H2, BG013)</a:t>
            </a:r>
            <a:endParaRPr lang="de-DE" sz="1200" b="1" dirty="0">
              <a:solidFill>
                <a:srgbClr val="006C66"/>
              </a:solidFill>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'20250220.24', 25), </a:t>
            </a:r>
            <a:r>
              <a:rPr lang="de-DE" sz="1200" dirty="0" smtClean="0">
                <a:latin typeface="Calibri" panose="020F0502020204030204" pitchFamily="34" charset="0"/>
              </a:rPr>
              <a:t>PP:267560 </a:t>
            </a:r>
            <a:r>
              <a:rPr lang="de-DE" sz="1200" dirty="0">
                <a:latin typeface="Calibri" panose="020F0502020204030204" pitchFamily="34" charset="0"/>
              </a:rPr>
              <a:t>(</a:t>
            </a:r>
            <a:r>
              <a:rPr lang="de-DE" sz="1200" dirty="0" smtClean="0">
                <a:latin typeface="Calibri" panose="020F0502020204030204" pitchFamily="34" charset="0"/>
              </a:rPr>
              <a:t>EIM000-2520, He, BG034)</a:t>
            </a:r>
          </a:p>
          <a:p>
            <a:r>
              <a:rPr lang="de-DE" sz="1200" b="1" dirty="0" smtClean="0">
                <a:latin typeface="Calibri" panose="020F0502020204030204" pitchFamily="34" charset="0"/>
              </a:rPr>
              <a:t>11.04.2025 Boronization V</a:t>
            </a:r>
            <a:endParaRPr lang="de-DE" sz="1200"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'20250604.1', 25</a:t>
            </a:r>
            <a:r>
              <a:rPr lang="de-DE" sz="1200" dirty="0" smtClean="0">
                <a:latin typeface="Calibri" panose="020F0502020204030204" pitchFamily="34" charset="0"/>
              </a:rPr>
              <a:t>), PP:405337 (FMM001+2520, CC=0 (NPC=13.47 </a:t>
            </a:r>
            <a:r>
              <a:rPr lang="de-DE" sz="1200" dirty="0" err="1" smtClean="0">
                <a:latin typeface="Calibri" panose="020F0502020204030204" pitchFamily="34" charset="0"/>
              </a:rPr>
              <a:t>kA</a:t>
            </a:r>
            <a:r>
              <a:rPr lang="de-DE" sz="1200" dirty="0" smtClean="0">
                <a:latin typeface="Calibri" panose="020F0502020204030204" pitchFamily="34" charset="0"/>
              </a:rPr>
              <a:t>, PC=-3.79 </a:t>
            </a:r>
            <a:r>
              <a:rPr lang="de-DE" sz="1200" dirty="0" err="1" smtClean="0">
                <a:latin typeface="Calibri" panose="020F0502020204030204" pitchFamily="34" charset="0"/>
              </a:rPr>
              <a:t>kA</a:t>
            </a:r>
            <a:r>
              <a:rPr lang="de-DE" sz="1200" dirty="0" smtClean="0">
                <a:latin typeface="Calibri" panose="020F0502020204030204" pitchFamily="34" charset="0"/>
              </a:rPr>
              <a:t>))</a:t>
            </a:r>
            <a:endParaRPr lang="de-DE" sz="1200" dirty="0">
              <a:latin typeface="Calibri" panose="020F0502020204030204" pitchFamily="34" charset="0"/>
            </a:endParaRPr>
          </a:p>
          <a:p>
            <a:r>
              <a:rPr lang="de-DE" sz="1200" dirty="0" smtClean="0">
                <a:latin typeface="Calibri" panose="020F0502020204030204" pitchFamily="34" charset="0"/>
              </a:rPr>
              <a:t>(</a:t>
            </a:r>
            <a:r>
              <a:rPr lang="de-DE" sz="1200" dirty="0">
                <a:latin typeface="Calibri" panose="020F0502020204030204" pitchFamily="34" charset="0"/>
              </a:rPr>
              <a:t>'20250605.43', 25</a:t>
            </a:r>
            <a:r>
              <a:rPr lang="de-DE" sz="1200" dirty="0" smtClean="0">
                <a:latin typeface="Calibri" panose="020F0502020204030204" pitchFamily="34" charset="0"/>
              </a:rPr>
              <a:t>)] PP:405337 (EJM+2536=EJM008+2520, CC=0) (NPC=13.19, PC=-1.04 </a:t>
            </a:r>
            <a:r>
              <a:rPr lang="de-DE" sz="1200" dirty="0" err="1" smtClean="0">
                <a:latin typeface="Calibri" panose="020F0502020204030204" pitchFamily="34" charset="0"/>
              </a:rPr>
              <a:t>kA</a:t>
            </a:r>
            <a:r>
              <a:rPr lang="de-DE" sz="1200" dirty="0" smtClean="0">
                <a:latin typeface="Calibri" panose="020F0502020204030204" pitchFamily="34" charset="0"/>
              </a:rPr>
              <a:t>)</a:t>
            </a:r>
            <a:endParaRPr lang="de-DE" sz="1200" dirty="0">
              <a:latin typeface="Calibri" panose="020F0502020204030204" pitchFamily="34" charset="0"/>
            </a:endParaRPr>
          </a:p>
        </p:txBody>
      </p:sp>
      <p:sp>
        <p:nvSpPr>
          <p:cNvPr id="4" name="Rechteck 3"/>
          <p:cNvSpPr/>
          <p:nvPr/>
        </p:nvSpPr>
        <p:spPr>
          <a:xfrm>
            <a:off x="2167750" y="5418894"/>
            <a:ext cx="3717684" cy="369332"/>
          </a:xfrm>
          <a:prstGeom prst="rect">
            <a:avLst/>
          </a:prstGeom>
        </p:spPr>
        <p:txBody>
          <a:bodyPr wrap="none">
            <a:spAutoFit/>
          </a:bodyPr>
          <a:lstStyle/>
          <a:p>
            <a:r>
              <a:rPr lang="de-DE" dirty="0">
                <a:latin typeface="Calibri" panose="020F0502020204030204" pitchFamily="34" charset="0"/>
              </a:rPr>
              <a:t>20240910.30: </a:t>
            </a:r>
            <a:r>
              <a:rPr lang="de-DE" dirty="0" smtClean="0">
                <a:latin typeface="Calibri" panose="020F0502020204030204" pitchFamily="34" charset="0"/>
              </a:rPr>
              <a:t>PP:405337 (H2, BG013)</a:t>
            </a:r>
            <a:endParaRPr lang="de-DE" dirty="0"/>
          </a:p>
        </p:txBody>
      </p:sp>
      <p:sp>
        <p:nvSpPr>
          <p:cNvPr id="5" name="Rechteck 4"/>
          <p:cNvSpPr/>
          <p:nvPr/>
        </p:nvSpPr>
        <p:spPr>
          <a:xfrm>
            <a:off x="2157395" y="5661034"/>
            <a:ext cx="3717684" cy="369332"/>
          </a:xfrm>
          <a:prstGeom prst="rect">
            <a:avLst/>
          </a:prstGeom>
        </p:spPr>
        <p:txBody>
          <a:bodyPr wrap="none">
            <a:spAutoFit/>
          </a:bodyPr>
          <a:lstStyle/>
          <a:p>
            <a:r>
              <a:rPr lang="de-DE" dirty="0" smtClean="0">
                <a:latin typeface="Calibri" panose="020F0502020204030204" pitchFamily="34" charset="0"/>
              </a:rPr>
              <a:t>20250220.25</a:t>
            </a:r>
            <a:r>
              <a:rPr lang="de-DE" dirty="0">
                <a:latin typeface="Calibri" panose="020F0502020204030204" pitchFamily="34" charset="0"/>
              </a:rPr>
              <a:t>: </a:t>
            </a:r>
            <a:r>
              <a:rPr lang="de-DE" dirty="0" smtClean="0">
                <a:latin typeface="Calibri" panose="020F0502020204030204" pitchFamily="34" charset="0"/>
              </a:rPr>
              <a:t>PP:405337 (H2, BG013)</a:t>
            </a:r>
            <a:endParaRPr lang="de-DE" dirty="0"/>
          </a:p>
        </p:txBody>
      </p:sp>
      <p:grpSp>
        <p:nvGrpSpPr>
          <p:cNvPr id="8" name="Gruppieren 7"/>
          <p:cNvGrpSpPr/>
          <p:nvPr/>
        </p:nvGrpSpPr>
        <p:grpSpPr>
          <a:xfrm>
            <a:off x="5993069" y="1391055"/>
            <a:ext cx="5987132" cy="2498651"/>
            <a:chOff x="5681782" y="1556427"/>
            <a:chExt cx="5987132" cy="2498651"/>
          </a:xfrm>
        </p:grpSpPr>
        <p:pic>
          <p:nvPicPr>
            <p:cNvPr id="6" name="Grafik 5"/>
            <p:cNvPicPr>
              <a:picLocks noChangeAspect="1"/>
            </p:cNvPicPr>
            <p:nvPr/>
          </p:nvPicPr>
          <p:blipFill>
            <a:blip r:embed="rId2"/>
            <a:stretch>
              <a:fillRect/>
            </a:stretch>
          </p:blipFill>
          <p:spPr>
            <a:xfrm>
              <a:off x="5681782" y="1556427"/>
              <a:ext cx="5987132" cy="2498651"/>
            </a:xfrm>
            <a:prstGeom prst="rect">
              <a:avLst/>
            </a:prstGeom>
          </p:spPr>
        </p:pic>
        <p:sp>
          <p:nvSpPr>
            <p:cNvPr id="9" name="Rechteck 8"/>
            <p:cNvSpPr/>
            <p:nvPr/>
          </p:nvSpPr>
          <p:spPr>
            <a:xfrm>
              <a:off x="7039374" y="2260878"/>
              <a:ext cx="4128053" cy="369332"/>
            </a:xfrm>
            <a:prstGeom prst="rect">
              <a:avLst/>
            </a:prstGeom>
          </p:spPr>
          <p:txBody>
            <a:bodyPr wrap="none">
              <a:spAutoFit/>
            </a:bodyPr>
            <a:lstStyle/>
            <a:p>
              <a:r>
                <a:rPr lang="de-DE" dirty="0" smtClean="0">
                  <a:latin typeface="Calibri" panose="020F0502020204030204" pitchFamily="34" charset="0"/>
                </a:rPr>
                <a:t>20250220.24: PP:267560 (Helium, BG034)</a:t>
              </a:r>
              <a:endParaRPr lang="de-DE" dirty="0"/>
            </a:p>
          </p:txBody>
        </p:sp>
      </p:grpSp>
      <p:pic>
        <p:nvPicPr>
          <p:cNvPr id="7" name="Grafik 6"/>
          <p:cNvPicPr>
            <a:picLocks noChangeAspect="1"/>
          </p:cNvPicPr>
          <p:nvPr/>
        </p:nvPicPr>
        <p:blipFill>
          <a:blip r:embed="rId3"/>
          <a:stretch>
            <a:fillRect/>
          </a:stretch>
        </p:blipFill>
        <p:spPr>
          <a:xfrm>
            <a:off x="457199" y="830093"/>
            <a:ext cx="8411749" cy="543001"/>
          </a:xfrm>
          <a:prstGeom prst="rect">
            <a:avLst/>
          </a:prstGeom>
        </p:spPr>
      </p:pic>
      <p:pic>
        <p:nvPicPr>
          <p:cNvPr id="10" name="Grafik 9"/>
          <p:cNvPicPr>
            <a:picLocks noChangeAspect="1"/>
          </p:cNvPicPr>
          <p:nvPr/>
        </p:nvPicPr>
        <p:blipFill>
          <a:blip r:embed="rId4"/>
          <a:stretch>
            <a:fillRect/>
          </a:stretch>
        </p:blipFill>
        <p:spPr>
          <a:xfrm>
            <a:off x="5993069" y="4060321"/>
            <a:ext cx="5435576" cy="2139225"/>
          </a:xfrm>
          <a:prstGeom prst="rect">
            <a:avLst/>
          </a:prstGeom>
        </p:spPr>
      </p:pic>
    </p:spTree>
    <p:extLst>
      <p:ext uri="{BB962C8B-B14F-4D97-AF65-F5344CB8AC3E}">
        <p14:creationId xmlns:p14="http://schemas.microsoft.com/office/powerpoint/2010/main" val="1706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a:latin typeface="Calibri" panose="020F0502020204030204" pitchFamily="34" charset="0"/>
                <a:cs typeface="Calibri" panose="020F0502020204030204" pitchFamily="34" charset="0"/>
              </a:rPr>
              <a:t>Calibration programs (18 pressure levels)</a:t>
            </a:r>
            <a:r>
              <a:rPr lang="en-GB" sz="2800" dirty="0"/>
              <a:t/>
            </a:r>
            <a:br>
              <a:rPr lang="en-GB" sz="2800" dirty="0"/>
            </a:b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pic>
        <p:nvPicPr>
          <p:cNvPr id="5" name="Grafik 4"/>
          <p:cNvPicPr>
            <a:picLocks noChangeAspect="1"/>
          </p:cNvPicPr>
          <p:nvPr/>
        </p:nvPicPr>
        <p:blipFill>
          <a:blip r:embed="rId2"/>
          <a:stretch>
            <a:fillRect/>
          </a:stretch>
        </p:blipFill>
        <p:spPr>
          <a:xfrm>
            <a:off x="8260334" y="811293"/>
            <a:ext cx="1955981" cy="4761692"/>
          </a:xfrm>
          <a:prstGeom prst="rect">
            <a:avLst/>
          </a:prstGeom>
        </p:spPr>
      </p:pic>
      <p:pic>
        <p:nvPicPr>
          <p:cNvPr id="6" name="Grafik 5"/>
          <p:cNvPicPr>
            <a:picLocks noChangeAspect="1"/>
          </p:cNvPicPr>
          <p:nvPr/>
        </p:nvPicPr>
        <p:blipFill>
          <a:blip r:embed="rId3"/>
          <a:stretch>
            <a:fillRect/>
          </a:stretch>
        </p:blipFill>
        <p:spPr>
          <a:xfrm>
            <a:off x="10216315" y="972766"/>
            <a:ext cx="1902224" cy="4557411"/>
          </a:xfrm>
          <a:prstGeom prst="rect">
            <a:avLst/>
          </a:prstGeom>
        </p:spPr>
      </p:pic>
      <p:pic>
        <p:nvPicPr>
          <p:cNvPr id="7" name="Grafik 6"/>
          <p:cNvPicPr>
            <a:picLocks noChangeAspect="1"/>
          </p:cNvPicPr>
          <p:nvPr/>
        </p:nvPicPr>
        <p:blipFill>
          <a:blip r:embed="rId4"/>
          <a:stretch>
            <a:fillRect/>
          </a:stretch>
        </p:blipFill>
        <p:spPr>
          <a:xfrm>
            <a:off x="44615" y="783353"/>
            <a:ext cx="8169874" cy="2436502"/>
          </a:xfrm>
          <a:prstGeom prst="rect">
            <a:avLst/>
          </a:prstGeom>
        </p:spPr>
      </p:pic>
    </p:spTree>
    <p:extLst>
      <p:ext uri="{BB962C8B-B14F-4D97-AF65-F5344CB8AC3E}">
        <p14:creationId xmlns:p14="http://schemas.microsoft.com/office/powerpoint/2010/main" val="88093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10" y="879388"/>
            <a:ext cx="9751252" cy="5610309"/>
          </a:xfrm>
          <a:prstGeom prst="rect">
            <a:avLst/>
          </a:prstGeom>
        </p:spPr>
      </p:pic>
    </p:spTree>
    <p:extLst>
      <p:ext uri="{BB962C8B-B14F-4D97-AF65-F5344CB8AC3E}">
        <p14:creationId xmlns:p14="http://schemas.microsoft.com/office/powerpoint/2010/main" val="11190426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73" y="919480"/>
            <a:ext cx="9681574" cy="5570220"/>
          </a:xfrm>
          <a:prstGeom prst="rect">
            <a:avLst/>
          </a:prstGeom>
        </p:spPr>
      </p:pic>
      <p:sp>
        <p:nvSpPr>
          <p:cNvPr id="4" name="Textfeld 3"/>
          <p:cNvSpPr txBox="1"/>
          <p:nvPr/>
        </p:nvSpPr>
        <p:spPr>
          <a:xfrm>
            <a:off x="5280789" y="1428109"/>
            <a:ext cx="557845"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AEI50</a:t>
            </a:r>
          </a:p>
        </p:txBody>
      </p:sp>
      <p:sp>
        <p:nvSpPr>
          <p:cNvPr id="8" name="Textfeld 7"/>
          <p:cNvSpPr txBox="1"/>
          <p:nvPr/>
        </p:nvSpPr>
        <p:spPr>
          <a:xfrm>
            <a:off x="3984536" y="2844224"/>
            <a:ext cx="64761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AEH51</a:t>
            </a:r>
          </a:p>
        </p:txBody>
      </p:sp>
      <p:sp>
        <p:nvSpPr>
          <p:cNvPr id="9" name="Textfeld 8"/>
          <p:cNvSpPr txBox="1"/>
          <p:nvPr/>
        </p:nvSpPr>
        <p:spPr>
          <a:xfrm>
            <a:off x="5174624" y="3777460"/>
            <a:ext cx="63639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AEP51</a:t>
            </a:r>
          </a:p>
        </p:txBody>
      </p:sp>
      <p:sp>
        <p:nvSpPr>
          <p:cNvPr id="10" name="Textfeld 9"/>
          <p:cNvSpPr txBox="1"/>
          <p:nvPr/>
        </p:nvSpPr>
        <p:spPr>
          <a:xfrm>
            <a:off x="6263685" y="4260349"/>
            <a:ext cx="636393" cy="267894"/>
          </a:xfrm>
          <a:prstGeom prst="rect">
            <a:avLst/>
          </a:prstGeom>
          <a:noFill/>
        </p:spPr>
        <p:txBody>
          <a:bodyPr wrap="none" lIns="0" tIns="0" rIns="0" bIns="0" rtlCol="0" anchor="t" anchorCtr="0">
            <a:spAutoFit/>
          </a:bodyPr>
          <a:lstStyle/>
          <a:p>
            <a:pPr algn="l">
              <a:lnSpc>
                <a:spcPts val="2300"/>
              </a:lnSpc>
              <a:spcBef>
                <a:spcPts val="1150"/>
              </a:spcBef>
            </a:pPr>
            <a:r>
              <a:rPr lang="de-DE" sz="1600" dirty="0" smtClean="0"/>
              <a:t>AEP30</a:t>
            </a:r>
          </a:p>
        </p:txBody>
      </p:sp>
      <p:sp>
        <p:nvSpPr>
          <p:cNvPr id="11" name="Textfeld 10"/>
          <p:cNvSpPr txBox="1"/>
          <p:nvPr/>
        </p:nvSpPr>
        <p:spPr>
          <a:xfrm>
            <a:off x="7167206" y="6083609"/>
            <a:ext cx="4976299" cy="282129"/>
          </a:xfrm>
          <a:prstGeom prst="rect">
            <a:avLst/>
          </a:prstGeom>
          <a:noFill/>
        </p:spPr>
        <p:txBody>
          <a:bodyPr wrap="none" lIns="0" tIns="0" rIns="0" bIns="0" rtlCol="0" anchor="t" anchorCtr="0">
            <a:spAutoFit/>
          </a:bodyPr>
          <a:lstStyle/>
          <a:p>
            <a:pPr algn="l">
              <a:lnSpc>
                <a:spcPts val="2300"/>
              </a:lnSpc>
              <a:spcBef>
                <a:spcPts val="1150"/>
              </a:spcBef>
            </a:pPr>
            <a:r>
              <a:rPr lang="de-DE" b="1" dirty="0" smtClean="0">
                <a:latin typeface="Calibri" panose="020F0502020204030204" pitchFamily="34" charset="0"/>
                <a:ea typeface="Calibri" panose="020F0502020204030204" pitchFamily="34" charset="0"/>
                <a:cs typeface="Calibri" panose="020F0502020204030204" pitchFamily="34" charset="0"/>
              </a:rPr>
              <a:t>OP2.2/2.3 </a:t>
            </a:r>
            <a:r>
              <a:rPr lang="de-DE" b="1" dirty="0" err="1" smtClean="0">
                <a:latin typeface="Calibri" panose="020F0502020204030204" pitchFamily="34" charset="0"/>
                <a:ea typeface="Calibri" panose="020F0502020204030204" pitchFamily="34" charset="0"/>
                <a:cs typeface="Calibri" panose="020F0502020204030204" pitchFamily="34" charset="0"/>
              </a:rPr>
              <a:t>comparison</a:t>
            </a:r>
            <a:r>
              <a:rPr lang="de-DE" b="1" dirty="0" smtClean="0">
                <a:latin typeface="Calibri" panose="020F0502020204030204" pitchFamily="34" charset="0"/>
                <a:ea typeface="Calibri" panose="020F0502020204030204" pitchFamily="34" charset="0"/>
                <a:cs typeface="Calibri" panose="020F0502020204030204" pitchFamily="34" charset="0"/>
              </a:rPr>
              <a:t>: at 6e19 </a:t>
            </a:r>
            <a:r>
              <a:rPr lang="de-DE" b="1" dirty="0" err="1" smtClean="0">
                <a:latin typeface="Calibri" panose="020F0502020204030204" pitchFamily="34" charset="0"/>
                <a:ea typeface="Calibri" panose="020F0502020204030204" pitchFamily="34" charset="0"/>
                <a:cs typeface="Calibri" panose="020F0502020204030204" pitchFamily="34" charset="0"/>
              </a:rPr>
              <a:t>almost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the</a:t>
            </a:r>
            <a:r>
              <a:rPr lang="de-DE" b="1" dirty="0" smtClean="0">
                <a:latin typeface="Calibri" panose="020F0502020204030204" pitchFamily="34" charset="0"/>
                <a:ea typeface="Calibri" panose="020F0502020204030204" pitchFamily="34" charset="0"/>
                <a:cs typeface="Calibri" panose="020F0502020204030204" pitchFamily="34" charset="0"/>
              </a:rPr>
              <a:t> 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Tree>
    <p:extLst>
      <p:ext uri="{BB962C8B-B14F-4D97-AF65-F5344CB8AC3E}">
        <p14:creationId xmlns:p14="http://schemas.microsoft.com/office/powerpoint/2010/main" val="1078837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AEH50: </a:t>
            </a:r>
            <a:r>
              <a:rPr lang="en-US" sz="2800" dirty="0" smtClean="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2" name="Rechteck 1"/>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4" name="Rechteck 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5" name="Rechteck 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10" name="Grafik 9"/>
          <p:cNvPicPr>
            <a:picLocks noChangeAspect="1"/>
          </p:cNvPicPr>
          <p:nvPr/>
        </p:nvPicPr>
        <p:blipFill>
          <a:blip r:embed="rId2"/>
          <a:stretch>
            <a:fillRect/>
          </a:stretch>
        </p:blipFill>
        <p:spPr>
          <a:xfrm>
            <a:off x="182337" y="1412698"/>
            <a:ext cx="7306695" cy="2667372"/>
          </a:xfrm>
          <a:prstGeom prst="rect">
            <a:avLst/>
          </a:prstGeom>
        </p:spPr>
      </p:pic>
      <p:pic>
        <p:nvPicPr>
          <p:cNvPr id="11" name="Grafik 10"/>
          <p:cNvPicPr>
            <a:picLocks noChangeAspect="1"/>
          </p:cNvPicPr>
          <p:nvPr/>
        </p:nvPicPr>
        <p:blipFill>
          <a:blip r:embed="rId3"/>
          <a:stretch>
            <a:fillRect/>
          </a:stretch>
        </p:blipFill>
        <p:spPr>
          <a:xfrm>
            <a:off x="209784" y="3831853"/>
            <a:ext cx="7220958" cy="2657846"/>
          </a:xfrm>
          <a:prstGeom prst="rect">
            <a:avLst/>
          </a:prstGeom>
        </p:spPr>
      </p:pic>
      <p:sp>
        <p:nvSpPr>
          <p:cNvPr id="16" name="Textfeld 15"/>
          <p:cNvSpPr txBox="1"/>
          <p:nvPr/>
        </p:nvSpPr>
        <p:spPr>
          <a:xfrm>
            <a:off x="7979449" y="2791894"/>
            <a:ext cx="3645100" cy="1661993"/>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orange=</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 &amp; </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 &lt;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p>
        </p:txBody>
      </p:sp>
    </p:spTree>
    <p:extLst>
      <p:ext uri="{BB962C8B-B14F-4D97-AF65-F5344CB8AC3E}">
        <p14:creationId xmlns:p14="http://schemas.microsoft.com/office/powerpoint/2010/main" val="25462515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a:t>
            </a:r>
            <a:r>
              <a:rPr lang="en-US" sz="2800" dirty="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29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6" name="Grafik 5"/>
          <p:cNvPicPr>
            <a:picLocks noChangeAspect="1"/>
          </p:cNvPicPr>
          <p:nvPr/>
        </p:nvPicPr>
        <p:blipFill>
          <a:blip r:embed="rId2"/>
          <a:stretch>
            <a:fillRect/>
          </a:stretch>
        </p:blipFill>
        <p:spPr>
          <a:xfrm>
            <a:off x="229221" y="1413745"/>
            <a:ext cx="7192379" cy="2524477"/>
          </a:xfrm>
          <a:prstGeom prst="rect">
            <a:avLst/>
          </a:prstGeom>
        </p:spPr>
      </p:pic>
      <p:pic>
        <p:nvPicPr>
          <p:cNvPr id="7" name="Grafik 6"/>
          <p:cNvPicPr>
            <a:picLocks noChangeAspect="1"/>
          </p:cNvPicPr>
          <p:nvPr/>
        </p:nvPicPr>
        <p:blipFill>
          <a:blip r:embed="rId3"/>
          <a:stretch>
            <a:fillRect/>
          </a:stretch>
        </p:blipFill>
        <p:spPr>
          <a:xfrm>
            <a:off x="249769" y="3801029"/>
            <a:ext cx="7192379" cy="2657846"/>
          </a:xfrm>
          <a:prstGeom prst="rect">
            <a:avLst/>
          </a:prstGeom>
        </p:spPr>
      </p:pic>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7" name="Textfeld 16"/>
          <p:cNvSpPr txBox="1"/>
          <p:nvPr/>
        </p:nvSpPr>
        <p:spPr>
          <a:xfrm>
            <a:off x="7743147" y="2791894"/>
            <a:ext cx="4300857"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83856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OP2.2</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2"/>
              </a:rPr>
              <a:t>https://</a:t>
            </a:r>
            <a:r>
              <a:rPr lang="de-DE" sz="1000" dirty="0" smtClean="0">
                <a:latin typeface="Calibri" panose="020F0502020204030204" pitchFamily="34" charset="0"/>
                <a:cs typeface="Calibri" panose="020F0502020204030204" pitchFamily="34" charset="0"/>
                <a:hlinkClick r:id="rId2"/>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3"/>
              </a:rPr>
              <a:t>https://</a:t>
            </a:r>
            <a:r>
              <a:rPr lang="de-DE" sz="1000" dirty="0" smtClean="0">
                <a:latin typeface="Calibri" panose="020F0502020204030204" pitchFamily="34" charset="0"/>
                <a:cs typeface="Calibri" panose="020F0502020204030204" pitchFamily="34" charset="0"/>
                <a:hlinkClick r:id="rId3"/>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4"/>
              </a:rPr>
              <a:t>https://</a:t>
            </a:r>
            <a:r>
              <a:rPr lang="de-DE" sz="1000" dirty="0" smtClean="0">
                <a:latin typeface="Calibri" panose="020F0502020204030204" pitchFamily="34" charset="0"/>
                <a:cs typeface="Calibri" panose="020F0502020204030204" pitchFamily="34" charset="0"/>
                <a:hlinkClick r:id="rId4"/>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pic>
        <p:nvPicPr>
          <p:cNvPr id="2" name="Grafik 1"/>
          <p:cNvPicPr>
            <a:picLocks noChangeAspect="1"/>
          </p:cNvPicPr>
          <p:nvPr/>
        </p:nvPicPr>
        <p:blipFill>
          <a:blip r:embed="rId7"/>
          <a:stretch>
            <a:fillRect/>
          </a:stretch>
        </p:blipFill>
        <p:spPr>
          <a:xfrm>
            <a:off x="243287" y="1399977"/>
            <a:ext cx="2799016" cy="5089721"/>
          </a:xfrm>
          <a:prstGeom prst="rect">
            <a:avLst/>
          </a:prstGeom>
        </p:spPr>
      </p:pic>
      <p:sp>
        <p:nvSpPr>
          <p:cNvPr id="5" name="Rechteck 4"/>
          <p:cNvSpPr/>
          <p:nvPr/>
        </p:nvSpPr>
        <p:spPr>
          <a:xfrm>
            <a:off x="345836" y="98829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https://w7x-logbook.ipp-hgw.mpg.de/log.html?id=XP_20241008.40</a:t>
            </a:r>
          </a:p>
        </p:txBody>
      </p:sp>
      <p:pic>
        <p:nvPicPr>
          <p:cNvPr id="7" name="Grafik 6"/>
          <p:cNvPicPr>
            <a:picLocks noChangeAspect="1"/>
          </p:cNvPicPr>
          <p:nvPr/>
        </p:nvPicPr>
        <p:blipFill>
          <a:blip r:embed="rId8"/>
          <a:stretch>
            <a:fillRect/>
          </a:stretch>
        </p:blipFill>
        <p:spPr>
          <a:xfrm>
            <a:off x="3324411" y="1484475"/>
            <a:ext cx="2777286" cy="4995213"/>
          </a:xfrm>
          <a:prstGeom prst="rect">
            <a:avLst/>
          </a:prstGeom>
        </p:spPr>
      </p:pic>
      <p:sp>
        <p:nvSpPr>
          <p:cNvPr id="11" name="Rechteck 10"/>
          <p:cNvSpPr/>
          <p:nvPr/>
        </p:nvSpPr>
        <p:spPr>
          <a:xfrm>
            <a:off x="3314476" y="98617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3" name="Rechteck 12"/>
          <p:cNvSpPr/>
          <p:nvPr/>
        </p:nvSpPr>
        <p:spPr>
          <a:xfrm>
            <a:off x="9294977" y="956098"/>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4" name="Rechteck 13"/>
          <p:cNvSpPr/>
          <p:nvPr/>
        </p:nvSpPr>
        <p:spPr>
          <a:xfrm>
            <a:off x="6283116" y="975628"/>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EIM000+2520 https://</a:t>
            </a:r>
            <a:r>
              <a:rPr lang="de-DE" sz="1200" dirty="0" smtClean="0">
                <a:latin typeface="Calibri" panose="020F0502020204030204" pitchFamily="34" charset="0"/>
                <a:cs typeface="Calibri" panose="020F0502020204030204" pitchFamily="34" charset="0"/>
              </a:rPr>
              <a:t>w7x-logbook.ipp-hgw.mpg.de/log.html?id=XP_20241210.7</a:t>
            </a:r>
            <a:endParaRPr lang="de-DE" sz="1200" dirty="0">
              <a:latin typeface="Calibri" panose="020F0502020204030204" pitchFamily="34" charset="0"/>
              <a:cs typeface="Calibri" panose="020F0502020204030204" pitchFamily="34" charset="0"/>
            </a:endParaRPr>
          </a:p>
        </p:txBody>
      </p:sp>
      <p:pic>
        <p:nvPicPr>
          <p:cNvPr id="8" name="Grafik 7"/>
          <p:cNvPicPr>
            <a:picLocks noChangeAspect="1"/>
          </p:cNvPicPr>
          <p:nvPr/>
        </p:nvPicPr>
        <p:blipFill>
          <a:blip r:embed="rId9"/>
          <a:stretch>
            <a:fillRect/>
          </a:stretch>
        </p:blipFill>
        <p:spPr>
          <a:xfrm>
            <a:off x="6276436" y="1484475"/>
            <a:ext cx="2736935" cy="4996197"/>
          </a:xfrm>
          <a:prstGeom prst="rect">
            <a:avLst/>
          </a:prstGeom>
        </p:spPr>
      </p:pic>
      <p:pic>
        <p:nvPicPr>
          <p:cNvPr id="9" name="Grafik 8"/>
          <p:cNvPicPr>
            <a:picLocks noChangeAspect="1"/>
          </p:cNvPicPr>
          <p:nvPr/>
        </p:nvPicPr>
        <p:blipFill>
          <a:blip r:embed="rId10"/>
          <a:stretch>
            <a:fillRect/>
          </a:stretch>
        </p:blipFill>
        <p:spPr>
          <a:xfrm>
            <a:off x="9294976" y="1507280"/>
            <a:ext cx="2740269" cy="4963506"/>
          </a:xfrm>
          <a:prstGeom prst="rect">
            <a:avLst/>
          </a:prstGeom>
        </p:spPr>
      </p:pic>
      <p:sp>
        <p:nvSpPr>
          <p:cNvPr id="16" name="Rechteck 15"/>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Tree>
    <p:extLst>
      <p:ext uri="{BB962C8B-B14F-4D97-AF65-F5344CB8AC3E}">
        <p14:creationId xmlns:p14="http://schemas.microsoft.com/office/powerpoint/2010/main" val="3084902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AEI50: </a:t>
            </a:r>
            <a:r>
              <a:rPr lang="en-US" sz="2800" dirty="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6" name="Grafik 5"/>
          <p:cNvPicPr>
            <a:picLocks noChangeAspect="1"/>
          </p:cNvPicPr>
          <p:nvPr/>
        </p:nvPicPr>
        <p:blipFill>
          <a:blip r:embed="rId2"/>
          <a:stretch>
            <a:fillRect/>
          </a:stretch>
        </p:blipFill>
        <p:spPr>
          <a:xfrm>
            <a:off x="235482" y="1381717"/>
            <a:ext cx="7220958" cy="2543530"/>
          </a:xfrm>
          <a:prstGeom prst="rect">
            <a:avLst/>
          </a:prstGeom>
        </p:spPr>
      </p:pic>
      <p:pic>
        <p:nvPicPr>
          <p:cNvPr id="7" name="Grafik 6"/>
          <p:cNvPicPr>
            <a:picLocks noChangeAspect="1"/>
          </p:cNvPicPr>
          <p:nvPr/>
        </p:nvPicPr>
        <p:blipFill>
          <a:blip r:embed="rId3"/>
          <a:stretch>
            <a:fillRect/>
          </a:stretch>
        </p:blipFill>
        <p:spPr>
          <a:xfrm>
            <a:off x="245756" y="3765696"/>
            <a:ext cx="7201905" cy="2667372"/>
          </a:xfrm>
          <a:prstGeom prst="rect">
            <a:avLst/>
          </a:prstGeom>
        </p:spPr>
      </p:pic>
      <p:sp>
        <p:nvSpPr>
          <p:cNvPr id="13" name="Textfeld 12"/>
          <p:cNvSpPr txBox="1"/>
          <p:nvPr/>
        </p:nvSpPr>
        <p:spPr>
          <a:xfrm>
            <a:off x="7743147" y="2791894"/>
            <a:ext cx="4300857"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AEI51?)</a:t>
            </a: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Tree>
    <p:extLst>
      <p:ext uri="{BB962C8B-B14F-4D97-AF65-F5344CB8AC3E}">
        <p14:creationId xmlns:p14="http://schemas.microsoft.com/office/powerpoint/2010/main" val="27492501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AEP51: </a:t>
            </a:r>
            <a:r>
              <a:rPr lang="en-US" sz="2800" dirty="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8" name="Grafik 7"/>
          <p:cNvPicPr>
            <a:picLocks noChangeAspect="1"/>
          </p:cNvPicPr>
          <p:nvPr/>
        </p:nvPicPr>
        <p:blipFill>
          <a:blip r:embed="rId2"/>
          <a:stretch>
            <a:fillRect/>
          </a:stretch>
        </p:blipFill>
        <p:spPr>
          <a:xfrm>
            <a:off x="248263" y="1386747"/>
            <a:ext cx="7182852" cy="2534004"/>
          </a:xfrm>
          <a:prstGeom prst="rect">
            <a:avLst/>
          </a:prstGeom>
        </p:spPr>
      </p:pic>
      <p:pic>
        <p:nvPicPr>
          <p:cNvPr id="7" name="Grafik 6"/>
          <p:cNvPicPr>
            <a:picLocks noChangeAspect="1"/>
          </p:cNvPicPr>
          <p:nvPr/>
        </p:nvPicPr>
        <p:blipFill>
          <a:blip r:embed="rId3"/>
          <a:stretch>
            <a:fillRect/>
          </a:stretch>
        </p:blipFill>
        <p:spPr>
          <a:xfrm>
            <a:off x="252652" y="3761428"/>
            <a:ext cx="7192379" cy="2676899"/>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AEP50?)</a:t>
            </a:r>
          </a:p>
        </p:txBody>
      </p:sp>
    </p:spTree>
    <p:extLst>
      <p:ext uri="{BB962C8B-B14F-4D97-AF65-F5344CB8AC3E}">
        <p14:creationId xmlns:p14="http://schemas.microsoft.com/office/powerpoint/2010/main" val="2902308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a:t>
            </a:r>
            <a:r>
              <a:rPr lang="en-US" sz="2800" dirty="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10" name="Grafik 9"/>
          <p:cNvPicPr>
            <a:picLocks noChangeAspect="1"/>
          </p:cNvPicPr>
          <p:nvPr/>
        </p:nvPicPr>
        <p:blipFill>
          <a:blip r:embed="rId2"/>
          <a:stretch>
            <a:fillRect/>
          </a:stretch>
        </p:blipFill>
        <p:spPr>
          <a:xfrm>
            <a:off x="247005" y="1383670"/>
            <a:ext cx="7182852" cy="2524477"/>
          </a:xfrm>
          <a:prstGeom prst="rect">
            <a:avLst/>
          </a:prstGeom>
        </p:spPr>
      </p:pic>
      <p:pic>
        <p:nvPicPr>
          <p:cNvPr id="6" name="Grafik 5"/>
          <p:cNvPicPr>
            <a:picLocks noChangeAspect="1"/>
          </p:cNvPicPr>
          <p:nvPr/>
        </p:nvPicPr>
        <p:blipFill>
          <a:blip r:embed="rId3"/>
          <a:stretch>
            <a:fillRect/>
          </a:stretch>
        </p:blipFill>
        <p:spPr>
          <a:xfrm>
            <a:off x="219173" y="3769459"/>
            <a:ext cx="7220958" cy="2648320"/>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AEP31?)</a:t>
            </a:r>
          </a:p>
        </p:txBody>
      </p:sp>
    </p:spTree>
    <p:extLst>
      <p:ext uri="{BB962C8B-B14F-4D97-AF65-F5344CB8AC3E}">
        <p14:creationId xmlns:p14="http://schemas.microsoft.com/office/powerpoint/2010/main" val="8224453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AEL10: </a:t>
            </a:r>
            <a:r>
              <a:rPr lang="en-US" sz="2800" dirty="0">
                <a:latin typeface="Calibri" panose="020F0502020204030204" pitchFamily="34" charset="0"/>
                <a:cs typeface="Calibri" panose="020F0502020204030204" pitchFamily="34" charset="0"/>
              </a:rPr>
              <a:t>H2 2.5T,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33</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pic>
        <p:nvPicPr>
          <p:cNvPr id="7" name="Grafik 6"/>
          <p:cNvPicPr>
            <a:picLocks noChangeAspect="1"/>
          </p:cNvPicPr>
          <p:nvPr/>
        </p:nvPicPr>
        <p:blipFill>
          <a:blip r:embed="rId2"/>
          <a:stretch>
            <a:fillRect/>
          </a:stretch>
        </p:blipFill>
        <p:spPr>
          <a:xfrm>
            <a:off x="235983" y="1381717"/>
            <a:ext cx="7173326" cy="2543530"/>
          </a:xfrm>
          <a:prstGeom prst="rect">
            <a:avLst/>
          </a:prstGeom>
        </p:spPr>
      </p:pic>
      <p:pic>
        <p:nvPicPr>
          <p:cNvPr id="8" name="Grafik 7"/>
          <p:cNvPicPr>
            <a:picLocks noChangeAspect="1"/>
          </p:cNvPicPr>
          <p:nvPr/>
        </p:nvPicPr>
        <p:blipFill>
          <a:blip r:embed="rId3"/>
          <a:stretch>
            <a:fillRect/>
          </a:stretch>
        </p:blipFill>
        <p:spPr>
          <a:xfrm>
            <a:off x="246256" y="3781978"/>
            <a:ext cx="7163800" cy="2676899"/>
          </a:xfrm>
          <a:prstGeom prst="rect">
            <a:avLst/>
          </a:prstGeom>
        </p:spPr>
      </p:pic>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20250220.25 (after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300857" cy="1661993"/>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red</a:t>
            </a:r>
            <a:r>
              <a:rPr lang="de-DE" b="1" dirty="0" smtClean="0">
                <a:latin typeface="Calibri" panose="020F0502020204030204" pitchFamily="34" charset="0"/>
                <a:ea typeface="Calibri" panose="020F0502020204030204" pitchFamily="34" charset="0"/>
                <a:cs typeface="Calibri" panose="020F0502020204030204" pitchFamily="34" charset="0"/>
              </a:rPr>
              <a:t>/orange</a:t>
            </a: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a:t>
            </a:r>
            <a:r>
              <a:rPr lang="de-DE" b="1" dirty="0" err="1">
                <a:latin typeface="Calibri" panose="020F0502020204030204" pitchFamily="34" charset="0"/>
                <a:ea typeface="Calibri" panose="020F0502020204030204" pitchFamily="34" charset="0"/>
                <a:cs typeface="Calibri" panose="020F0502020204030204" pitchFamily="34" charset="0"/>
              </a:rPr>
              <a:t>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red</a:t>
            </a:r>
            <a:endParaRPr lang="de-DE" b="1" dirty="0" smtClea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4666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2">
            <a:extLst>
              <a:ext uri="{28A0092B-C50C-407E-A947-70E740481C1C}">
                <a14:useLocalDpi xmlns:a14="http://schemas.microsoft.com/office/drawing/2010/main" val="0"/>
              </a:ext>
            </a:extLst>
          </a:blip>
          <a:srcRect t="74933"/>
          <a:stretch/>
        </p:blipFill>
        <p:spPr>
          <a:xfrm>
            <a:off x="215829" y="3823586"/>
            <a:ext cx="7221600" cy="2705501"/>
          </a:xfrm>
          <a:prstGeom prst="rect">
            <a:avLst/>
          </a:prstGeom>
        </p:spPr>
      </p:pic>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626" b="52431"/>
          <a:stretch/>
        </p:blipFill>
        <p:spPr>
          <a:xfrm>
            <a:off x="211766" y="1424152"/>
            <a:ext cx="7221600" cy="2368353"/>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AEH50: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2" name="Rechteck 1"/>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4" name="Rechteck 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5" name="Rechteck 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6" name="Textfeld 15"/>
          <p:cNvSpPr txBox="1"/>
          <p:nvPr/>
        </p:nvSpPr>
        <p:spPr>
          <a:xfrm>
            <a:off x="7979449" y="2791894"/>
            <a:ext cx="2933111" cy="1107996"/>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smtClean="0">
                <a:latin typeface="Calibri" panose="020F0502020204030204" pitchFamily="34" charset="0"/>
                <a:ea typeface="Calibri" panose="020F0502020204030204" pitchFamily="34" charset="0"/>
                <a:cs typeface="Calibri" panose="020F0502020204030204" pitchFamily="34" charset="0"/>
              </a:rPr>
              <a:t>orange=</a:t>
            </a:r>
            <a:r>
              <a:rPr lang="de-DE" b="1" dirty="0" err="1" smtClean="0">
                <a:latin typeface="Calibri" panose="020F0502020204030204" pitchFamily="34" charset="0"/>
                <a:ea typeface="Calibri" panose="020F0502020204030204" pitchFamily="34" charset="0"/>
                <a:cs typeface="Calibri" panose="020F0502020204030204" pitchFamily="34" charset="0"/>
              </a:rPr>
              <a:t>blue</a:t>
            </a:r>
            <a:endParaRPr lang="de-DE" b="1" dirty="0" smtClea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6051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74969"/>
          <a:stretch/>
        </p:blipFill>
        <p:spPr>
          <a:xfrm>
            <a:off x="270786" y="3790740"/>
            <a:ext cx="7192800" cy="2690855"/>
          </a:xfrm>
          <a:prstGeom prst="rect">
            <a:avLst/>
          </a:prstGeom>
        </p:spPr>
      </p:pic>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518" b="52292"/>
          <a:stretch/>
        </p:blipFill>
        <p:spPr>
          <a:xfrm>
            <a:off x="269044" y="1395759"/>
            <a:ext cx="7192800" cy="2385391"/>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AEH51: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3" name="Textfeld 12"/>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7" name="Textfeld 16"/>
          <p:cNvSpPr txBox="1"/>
          <p:nvPr/>
        </p:nvSpPr>
        <p:spPr>
          <a:xfrm>
            <a:off x="7743147" y="2791894"/>
            <a:ext cx="4300857" cy="1938992"/>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20928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t="75120"/>
          <a:stretch/>
        </p:blipFill>
        <p:spPr>
          <a:xfrm>
            <a:off x="262279" y="3782783"/>
            <a:ext cx="7203600" cy="2678599"/>
          </a:xfrm>
          <a:prstGeom prst="rect">
            <a:avLst/>
          </a:prstGeom>
        </p:spPr>
      </p:pic>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25427" b="52523"/>
          <a:stretch/>
        </p:blipFill>
        <p:spPr>
          <a:xfrm>
            <a:off x="260685" y="1365806"/>
            <a:ext cx="7203600" cy="2374033"/>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AEI50: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Textfeld 12"/>
          <p:cNvSpPr txBox="1"/>
          <p:nvPr/>
        </p:nvSpPr>
        <p:spPr>
          <a:xfrm>
            <a:off x="7743147" y="2791894"/>
            <a:ext cx="4122282"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AEI51?)</a:t>
            </a:r>
          </a:p>
        </p:txBody>
      </p:sp>
      <p:sp>
        <p:nvSpPr>
          <p:cNvPr id="14" name="Rechteck 13"/>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5" name="Rechteck 14"/>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6" name="Rechteck 15"/>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Tree>
    <p:extLst>
      <p:ext uri="{BB962C8B-B14F-4D97-AF65-F5344CB8AC3E}">
        <p14:creationId xmlns:p14="http://schemas.microsoft.com/office/powerpoint/2010/main" val="1482006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p:cNvPicPr>
            <a:picLocks noChangeAspect="1"/>
          </p:cNvPicPr>
          <p:nvPr/>
        </p:nvPicPr>
        <p:blipFill rotWithShape="1">
          <a:blip r:embed="rId2">
            <a:extLst>
              <a:ext uri="{28A0092B-C50C-407E-A947-70E740481C1C}">
                <a14:useLocalDpi xmlns:a14="http://schemas.microsoft.com/office/drawing/2010/main" val="0"/>
              </a:ext>
            </a:extLst>
          </a:blip>
          <a:srcRect t="25667" b="52382"/>
          <a:stretch/>
        </p:blipFill>
        <p:spPr>
          <a:xfrm>
            <a:off x="262451" y="1401393"/>
            <a:ext cx="7192800" cy="2359693"/>
          </a:xfrm>
          <a:prstGeom prst="rect">
            <a:avLst/>
          </a:prstGeom>
        </p:spPr>
      </p:pic>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74916"/>
          <a:stretch/>
        </p:blipFill>
        <p:spPr>
          <a:xfrm>
            <a:off x="262321" y="3761428"/>
            <a:ext cx="7192800" cy="2696535"/>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AEP51: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504310"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106252"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AEP50?)</a:t>
            </a:r>
          </a:p>
        </p:txBody>
      </p:sp>
    </p:spTree>
    <p:extLst>
      <p:ext uri="{BB962C8B-B14F-4D97-AF65-F5344CB8AC3E}">
        <p14:creationId xmlns:p14="http://schemas.microsoft.com/office/powerpoint/2010/main" val="19996626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rotWithShape="1">
          <a:blip r:embed="rId2">
            <a:extLst>
              <a:ext uri="{28A0092B-C50C-407E-A947-70E740481C1C}">
                <a14:useLocalDpi xmlns:a14="http://schemas.microsoft.com/office/drawing/2010/main" val="0"/>
              </a:ext>
            </a:extLst>
          </a:blip>
          <a:srcRect t="25521" b="52439"/>
          <a:stretch/>
        </p:blipFill>
        <p:spPr>
          <a:xfrm>
            <a:off x="210764" y="1373635"/>
            <a:ext cx="7221600" cy="2378783"/>
          </a:xfrm>
          <a:prstGeom prst="rect">
            <a:avLst/>
          </a:prstGeom>
        </p:spPr>
      </p:pic>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t="74775"/>
          <a:stretch/>
        </p:blipFill>
        <p:spPr>
          <a:xfrm>
            <a:off x="215382" y="3752419"/>
            <a:ext cx="7221600" cy="2722540"/>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AEP30: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106252" cy="2215991"/>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r>
              <a:rPr lang="de-DE" b="1" dirty="0" smtClean="0">
                <a:latin typeface="Calibri" panose="020F0502020204030204" pitchFamily="34" charset="0"/>
                <a:ea typeface="Calibri" panose="020F0502020204030204" pitchFamily="34" charset="0"/>
                <a:cs typeface="Calibri" panose="020F0502020204030204" pitchFamily="34" charset="0"/>
              </a:rPr>
              <a:t>(</a:t>
            </a:r>
            <a:r>
              <a:rPr lang="de-DE" b="1" dirty="0" err="1" smtClean="0">
                <a:latin typeface="Calibri" panose="020F0502020204030204" pitchFamily="34" charset="0"/>
                <a:ea typeface="Calibri" panose="020F0502020204030204" pitchFamily="34" charset="0"/>
                <a:cs typeface="Calibri" panose="020F0502020204030204" pitchFamily="34" charset="0"/>
              </a:rPr>
              <a:t>this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different to AEH50 – </a:t>
            </a:r>
            <a:r>
              <a:rPr lang="de-DE" b="1" dirty="0" err="1" smtClean="0">
                <a:latin typeface="Calibri" panose="020F0502020204030204" pitchFamily="34" charset="0"/>
                <a:ea typeface="Calibri" panose="020F0502020204030204" pitchFamily="34" charset="0"/>
                <a:cs typeface="Calibri" panose="020F0502020204030204" pitchFamily="34" charset="0"/>
              </a:rPr>
              <a:t>reversed</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field</a:t>
            </a:r>
            <a:r>
              <a:rPr lang="de-DE" b="1" dirty="0" smtClean="0">
                <a:latin typeface="Calibri" panose="020F0502020204030204" pitchFamily="34" charset="0"/>
                <a:ea typeface="Calibri" panose="020F0502020204030204" pitchFamily="34" charset="0"/>
                <a:cs typeface="Calibri" panose="020F0502020204030204" pitchFamily="34" charset="0"/>
              </a:rPr>
              <a:t>?</a:t>
            </a:r>
          </a:p>
          <a:p>
            <a:r>
              <a:rPr lang="de-DE" b="1" dirty="0" err="1" smtClean="0">
                <a:latin typeface="Calibri" panose="020F0502020204030204" pitchFamily="34" charset="0"/>
                <a:ea typeface="Calibri" panose="020F0502020204030204" pitchFamily="34" charset="0"/>
                <a:cs typeface="Calibri" panose="020F0502020204030204" pitchFamily="34" charset="0"/>
              </a:rPr>
              <a:t>data</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AEP31?)</a:t>
            </a:r>
          </a:p>
        </p:txBody>
      </p:sp>
    </p:spTree>
    <p:extLst>
      <p:ext uri="{BB962C8B-B14F-4D97-AF65-F5344CB8AC3E}">
        <p14:creationId xmlns:p14="http://schemas.microsoft.com/office/powerpoint/2010/main" val="18910595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t="75005"/>
          <a:stretch/>
        </p:blipFill>
        <p:spPr>
          <a:xfrm>
            <a:off x="279498" y="3798077"/>
            <a:ext cx="7164000" cy="2676210"/>
          </a:xfrm>
          <a:prstGeom prst="rect">
            <a:avLst/>
          </a:prstGeom>
        </p:spPr>
      </p:pic>
      <p:pic>
        <p:nvPicPr>
          <p:cNvPr id="17" name="Grafik 16"/>
          <p:cNvPicPr>
            <a:picLocks noChangeAspect="1"/>
          </p:cNvPicPr>
          <p:nvPr/>
        </p:nvPicPr>
        <p:blipFill rotWithShape="1">
          <a:blip r:embed="rId2">
            <a:extLst>
              <a:ext uri="{28A0092B-C50C-407E-A947-70E740481C1C}">
                <a14:useLocalDpi xmlns:a14="http://schemas.microsoft.com/office/drawing/2010/main" val="0"/>
              </a:ext>
            </a:extLst>
          </a:blip>
          <a:srcRect t="25679" b="52448"/>
          <a:stretch/>
        </p:blipFill>
        <p:spPr>
          <a:xfrm>
            <a:off x="280258" y="1410883"/>
            <a:ext cx="7164000" cy="2341929"/>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AEL10: </a:t>
            </a:r>
            <a:r>
              <a:rPr lang="en-US" sz="2800" dirty="0" smtClean="0">
                <a:latin typeface="Calibri" panose="020F0502020204030204" pitchFamily="34" charset="0"/>
                <a:cs typeface="Calibri" panose="020F0502020204030204" pitchFamily="34" charset="0"/>
              </a:rPr>
              <a:t>H2, </a:t>
            </a:r>
            <a:r>
              <a:rPr lang="en-US" sz="2800" dirty="0" smtClean="0">
                <a:latin typeface="Calibri" panose="020F0502020204030204" pitchFamily="34" charset="0"/>
                <a:cs typeface="Calibri" panose="020F0502020204030204" pitchFamily="34" charset="0"/>
              </a:rPr>
              <a:t>EIM000+2520 and EIM000-2520</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39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9" name="Textfeld 8"/>
          <p:cNvSpPr txBox="1"/>
          <p:nvPr/>
        </p:nvSpPr>
        <p:spPr>
          <a:xfrm>
            <a:off x="5811017" y="6489698"/>
            <a:ext cx="2688236" cy="282129"/>
          </a:xfrm>
          <a:prstGeom prst="rect">
            <a:avLst/>
          </a:prstGeom>
          <a:noFill/>
        </p:spPr>
        <p:txBody>
          <a:bodyPr wrap="none" lIns="0" tIns="0" rIns="0" bIns="0" rtlCol="0" anchor="t" anchorCtr="0">
            <a:spAutoFit/>
          </a:bodyPr>
          <a:lstStyle/>
          <a:p>
            <a:pPr algn="l">
              <a:lnSpc>
                <a:spcPts val="2300"/>
              </a:lnSpc>
              <a:spcBef>
                <a:spcPts val="1150"/>
              </a:spcBef>
            </a:pPr>
            <a:r>
              <a:rPr lang="de-DE" dirty="0" smtClean="0">
                <a:latin typeface="Calibri" panose="020F0502020204030204" pitchFamily="34" charset="0"/>
                <a:ea typeface="Calibri" panose="020F0502020204030204" pitchFamily="34" charset="0"/>
                <a:cs typeface="Calibri" panose="020F0502020204030204" pitchFamily="34" charset="0"/>
              </a:rPr>
              <a:t>AEH51, AEI50, AEP51, AEP30</a:t>
            </a:r>
          </a:p>
        </p:txBody>
      </p:sp>
      <p:sp>
        <p:nvSpPr>
          <p:cNvPr id="13" name="Rechteck 12"/>
          <p:cNvSpPr/>
          <p:nvPr/>
        </p:nvSpPr>
        <p:spPr>
          <a:xfrm>
            <a:off x="545931" y="1017415"/>
            <a:ext cx="3015890" cy="369332"/>
          </a:xfrm>
          <a:prstGeom prst="rect">
            <a:avLst/>
          </a:prstGeom>
        </p:spPr>
        <p:txBody>
          <a:bodyPr wrap="none">
            <a:spAutoFit/>
          </a:bodyPr>
          <a:lstStyle/>
          <a:p>
            <a:r>
              <a:rPr lang="de-DE" b="1" dirty="0" smtClean="0">
                <a:solidFill>
                  <a:srgbClr val="006C66"/>
                </a:solidFill>
                <a:latin typeface="Calibri" panose="020F0502020204030204" pitchFamily="34" charset="0"/>
              </a:rPr>
              <a:t>20240910.30 (</a:t>
            </a:r>
            <a:r>
              <a:rPr lang="de-DE" b="1" dirty="0" err="1" smtClean="0">
                <a:solidFill>
                  <a:srgbClr val="006C66"/>
                </a:solidFill>
                <a:latin typeface="Calibri" panose="020F0502020204030204" pitchFamily="34" charset="0"/>
              </a:rPr>
              <a:t>before</a:t>
            </a:r>
            <a:r>
              <a:rPr lang="de-DE" b="1" dirty="0" smtClean="0">
                <a:solidFill>
                  <a:srgbClr val="006C66"/>
                </a:solidFill>
                <a:latin typeface="Calibri" panose="020F0502020204030204" pitchFamily="34" charset="0"/>
              </a:rPr>
              <a:t> B) - </a:t>
            </a:r>
            <a:r>
              <a:rPr lang="de-DE" b="1" dirty="0" err="1" smtClean="0">
                <a:solidFill>
                  <a:srgbClr val="006C66"/>
                </a:solidFill>
                <a:latin typeface="Calibri" panose="020F0502020204030204" pitchFamily="34" charset="0"/>
              </a:rPr>
              <a:t>blue</a:t>
            </a:r>
            <a:endParaRPr lang="de-DE" dirty="0"/>
          </a:p>
        </p:txBody>
      </p:sp>
      <p:sp>
        <p:nvSpPr>
          <p:cNvPr id="14" name="Rechteck 13"/>
          <p:cNvSpPr/>
          <p:nvPr/>
        </p:nvSpPr>
        <p:spPr>
          <a:xfrm>
            <a:off x="4054059" y="1017415"/>
            <a:ext cx="3092129" cy="369332"/>
          </a:xfrm>
          <a:prstGeom prst="rect">
            <a:avLst/>
          </a:prstGeom>
        </p:spPr>
        <p:txBody>
          <a:bodyPr wrap="none">
            <a:spAutoFit/>
          </a:bodyPr>
          <a:lstStyle/>
          <a:p>
            <a:r>
              <a:rPr lang="de-DE" b="1" dirty="0" smtClean="0">
                <a:solidFill>
                  <a:srgbClr val="006C66"/>
                </a:solidFill>
                <a:latin typeface="Calibri" panose="020F0502020204030204" pitchFamily="34" charset="0"/>
              </a:rPr>
              <a:t>20240926.22 (after B) - orange</a:t>
            </a:r>
            <a:endParaRPr lang="de-DE" dirty="0"/>
          </a:p>
        </p:txBody>
      </p:sp>
      <p:sp>
        <p:nvSpPr>
          <p:cNvPr id="15" name="Rechteck 14"/>
          <p:cNvSpPr/>
          <p:nvPr/>
        </p:nvSpPr>
        <p:spPr>
          <a:xfrm>
            <a:off x="7638426" y="1017415"/>
            <a:ext cx="4387291" cy="369332"/>
          </a:xfrm>
          <a:prstGeom prst="rect">
            <a:avLst/>
          </a:prstGeom>
        </p:spPr>
        <p:txBody>
          <a:bodyPr wrap="none">
            <a:spAutoFit/>
          </a:bodyPr>
          <a:lstStyle/>
          <a:p>
            <a:r>
              <a:rPr lang="de-DE" b="1" dirty="0" smtClean="0">
                <a:solidFill>
                  <a:srgbClr val="006C66"/>
                </a:solidFill>
                <a:latin typeface="Calibri" panose="020F0502020204030204" pitchFamily="34" charset="0"/>
              </a:rPr>
              <a:t>20250218.40 </a:t>
            </a:r>
            <a:r>
              <a:rPr lang="de-DE" b="1" dirty="0" smtClean="0">
                <a:solidFill>
                  <a:srgbClr val="006C66"/>
                </a:solidFill>
                <a:latin typeface="Calibri" panose="020F0502020204030204" pitchFamily="34" charset="0"/>
              </a:rPr>
              <a:t>(after B, </a:t>
            </a:r>
            <a:r>
              <a:rPr lang="de-DE" b="1" dirty="0" err="1" smtClean="0">
                <a:solidFill>
                  <a:srgbClr val="006C66"/>
                </a:solidFill>
                <a:latin typeface="Calibri" panose="020F0502020204030204" pitchFamily="34" charset="0"/>
              </a:rPr>
              <a:t>reversed</a:t>
            </a:r>
            <a:r>
              <a:rPr lang="de-DE" b="1" dirty="0" smtClean="0">
                <a:solidFill>
                  <a:srgbClr val="006C66"/>
                </a:solidFill>
                <a:latin typeface="Calibri" panose="020F0502020204030204" pitchFamily="34" charset="0"/>
              </a:rPr>
              <a:t> </a:t>
            </a:r>
            <a:r>
              <a:rPr lang="de-DE" b="1" dirty="0" err="1" smtClean="0">
                <a:solidFill>
                  <a:srgbClr val="006C66"/>
                </a:solidFill>
                <a:latin typeface="Calibri" panose="020F0502020204030204" pitchFamily="34" charset="0"/>
              </a:rPr>
              <a:t>field</a:t>
            </a:r>
            <a:r>
              <a:rPr lang="de-DE" b="1" dirty="0" smtClean="0">
                <a:solidFill>
                  <a:srgbClr val="006C66"/>
                </a:solidFill>
                <a:latin typeface="Calibri" panose="020F0502020204030204" pitchFamily="34" charset="0"/>
              </a:rPr>
              <a:t>) - </a:t>
            </a:r>
            <a:r>
              <a:rPr lang="de-DE" b="1" dirty="0" err="1" smtClean="0">
                <a:solidFill>
                  <a:srgbClr val="006C66"/>
                </a:solidFill>
                <a:latin typeface="Calibri" panose="020F0502020204030204" pitchFamily="34" charset="0"/>
              </a:rPr>
              <a:t>green</a:t>
            </a:r>
            <a:endParaRPr lang="de-DE" dirty="0"/>
          </a:p>
        </p:txBody>
      </p:sp>
      <p:sp>
        <p:nvSpPr>
          <p:cNvPr id="16" name="Textfeld 15"/>
          <p:cNvSpPr txBox="1"/>
          <p:nvPr/>
        </p:nvSpPr>
        <p:spPr>
          <a:xfrm>
            <a:off x="7743147" y="2791894"/>
            <a:ext cx="4006866" cy="1661993"/>
          </a:xfrm>
          <a:prstGeom prst="rect">
            <a:avLst/>
          </a:prstGeom>
          <a:noFill/>
        </p:spPr>
        <p:txBody>
          <a:bodyPr wrap="none" lIns="0" tIns="0" rIns="0" bIns="0" rtlCol="0" anchor="t" anchorCtr="0">
            <a:spAutoFit/>
          </a:bodyPr>
          <a:lstStyle/>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r>
              <a:rPr lang="de-DE" b="1" dirty="0" err="1" smtClean="0">
                <a:latin typeface="Calibri" panose="020F0502020204030204" pitchFamily="34" charset="0"/>
                <a:ea typeface="Calibri" panose="020F0502020204030204" pitchFamily="34" charset="0"/>
                <a:cs typeface="Calibri" panose="020F0502020204030204" pitchFamily="34" charset="0"/>
              </a:rPr>
              <a:t>low</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pPr algn="l"/>
            <a:r>
              <a:rPr lang="de-DE" b="1" dirty="0" smtClean="0">
                <a:latin typeface="Calibri" panose="020F0502020204030204" pitchFamily="34" charset="0"/>
                <a:ea typeface="Calibri" panose="020F0502020204030204" pitchFamily="34" charset="0"/>
                <a:cs typeface="Calibri" panose="020F0502020204030204" pitchFamily="34" charset="0"/>
              </a:rPr>
              <a:t>same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dirty="0" smtClean="0">
                <a:latin typeface="Calibri" panose="020F0502020204030204" pitchFamily="34" charset="0"/>
                <a:ea typeface="Calibri" panose="020F0502020204030204" pitchFamily="34" charset="0"/>
                <a:cs typeface="Calibri" panose="020F0502020204030204" pitchFamily="34" charset="0"/>
              </a:rPr>
              <a:t> at </a:t>
            </a:r>
            <a:r>
              <a:rPr lang="de-DE" b="1" dirty="0" err="1" smtClean="0">
                <a:latin typeface="Calibri" panose="020F0502020204030204" pitchFamily="34" charset="0"/>
                <a:ea typeface="Calibri" panose="020F0502020204030204" pitchFamily="34" charset="0"/>
                <a:cs typeface="Calibri" panose="020F0502020204030204" pitchFamily="34" charset="0"/>
              </a:rPr>
              <a:t>higher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pressure</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onl</a:t>
            </a:r>
            <a:r>
              <a:rPr lang="de-DE" b="1" dirty="0" err="1">
                <a:latin typeface="Calibri" panose="020F0502020204030204" pitchFamily="34" charset="0"/>
                <a:ea typeface="Calibri" panose="020F0502020204030204" pitchFamily="34" charset="0"/>
                <a:cs typeface="Calibri" panose="020F0502020204030204" pitchFamily="34" charset="0"/>
              </a:rPr>
              <a:t>y</a:t>
            </a:r>
            <a:endParaRPr lang="de-DE" b="1" dirty="0" smtClean="0">
              <a:latin typeface="Calibri" panose="020F0502020204030204" pitchFamily="34" charset="0"/>
              <a:ea typeface="Calibri" panose="020F0502020204030204" pitchFamily="34" charset="0"/>
              <a:cs typeface="Calibri" panose="020F0502020204030204" pitchFamily="34" charset="0"/>
            </a:endParaRPr>
          </a:p>
          <a:p>
            <a:pPr algn="l"/>
            <a:endParaRPr lang="de-DE" b="1" dirty="0">
              <a:latin typeface="Calibri" panose="020F0502020204030204" pitchFamily="34" charset="0"/>
              <a:ea typeface="Calibri" panose="020F0502020204030204" pitchFamily="34" charset="0"/>
              <a:cs typeface="Calibri" panose="020F0502020204030204" pitchFamily="34" charset="0"/>
            </a:endParaRPr>
          </a:p>
          <a:p>
            <a:r>
              <a:rPr lang="de-DE" b="1" dirty="0" err="1" smtClean="0">
                <a:latin typeface="Calibri" panose="020F0502020204030204" pitchFamily="34" charset="0"/>
                <a:ea typeface="Calibri" panose="020F0502020204030204" pitchFamily="34" charset="0"/>
                <a:cs typeface="Calibri" panose="020F0502020204030204" pitchFamily="34" charset="0"/>
              </a:rPr>
              <a:t>why</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is</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I</a:t>
            </a:r>
            <a:r>
              <a:rPr lang="de-DE" b="1" baseline="-25000" dirty="0" err="1" smtClean="0">
                <a:latin typeface="Calibri" panose="020F0502020204030204" pitchFamily="34" charset="0"/>
                <a:ea typeface="Calibri" panose="020F0502020204030204" pitchFamily="34" charset="0"/>
                <a:cs typeface="Calibri" panose="020F0502020204030204" pitchFamily="34" charset="0"/>
              </a:rPr>
              <a:t>ion</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green</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a:latin typeface="Calibri" panose="020F0502020204030204" pitchFamily="34" charset="0"/>
                <a:ea typeface="Calibri" panose="020F0502020204030204" pitchFamily="34" charset="0"/>
                <a:cs typeface="Calibri" panose="020F0502020204030204" pitchFamily="34" charset="0"/>
              </a:rPr>
              <a:t>&gt;</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a:latin typeface="Calibri" panose="020F0502020204030204" pitchFamily="34" charset="0"/>
                <a:ea typeface="Calibri" panose="020F0502020204030204" pitchFamily="34" charset="0"/>
                <a:cs typeface="Calibri" panose="020F0502020204030204" pitchFamily="34" charset="0"/>
              </a:rPr>
              <a:t>I</a:t>
            </a:r>
            <a:r>
              <a:rPr lang="de-DE" b="1" baseline="-25000" dirty="0" err="1">
                <a:latin typeface="Calibri" panose="020F0502020204030204" pitchFamily="34" charset="0"/>
                <a:ea typeface="Calibri" panose="020F0502020204030204" pitchFamily="34" charset="0"/>
                <a:cs typeface="Calibri" panose="020F0502020204030204" pitchFamily="34" charset="0"/>
              </a:rPr>
              <a:t>ion</a:t>
            </a:r>
            <a:r>
              <a:rPr lang="de-DE" b="1" baseline="-25000" dirty="0">
                <a:latin typeface="Calibri" panose="020F0502020204030204" pitchFamily="34" charset="0"/>
                <a:ea typeface="Calibri" panose="020F0502020204030204" pitchFamily="34" charset="0"/>
                <a:cs typeface="Calibri" panose="020F0502020204030204" pitchFamily="34" charset="0"/>
              </a:rPr>
              <a:t> </a:t>
            </a:r>
            <a:r>
              <a:rPr lang="de-DE" b="1" baseline="-25000"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for</a:t>
            </a:r>
            <a:r>
              <a:rPr lang="de-DE" b="1" dirty="0" smtClean="0">
                <a:latin typeface="Calibri" panose="020F0502020204030204" pitchFamily="34" charset="0"/>
                <a:ea typeface="Calibri" panose="020F0502020204030204" pitchFamily="34" charset="0"/>
                <a:cs typeface="Calibri" panose="020F0502020204030204" pitchFamily="34" charset="0"/>
              </a:rPr>
              <a:t> </a:t>
            </a:r>
            <a:r>
              <a:rPr lang="de-DE" b="1" dirty="0" err="1" smtClean="0">
                <a:latin typeface="Calibri" panose="020F0502020204030204" pitchFamily="34" charset="0"/>
                <a:ea typeface="Calibri" panose="020F0502020204030204" pitchFamily="34" charset="0"/>
                <a:cs typeface="Calibri" panose="020F0502020204030204" pitchFamily="34" charset="0"/>
              </a:rPr>
              <a:t>blue</a:t>
            </a:r>
            <a:r>
              <a:rPr lang="de-DE" b="1" dirty="0" smtClean="0">
                <a:latin typeface="Calibri" panose="020F0502020204030204" pitchFamily="34" charset="0"/>
                <a:ea typeface="Calibri" panose="020F0502020204030204" pitchFamily="34" charset="0"/>
                <a:cs typeface="Calibri" panose="020F0502020204030204" pitchFamily="34" charset="0"/>
              </a:rPr>
              <a:t>/orange</a:t>
            </a:r>
            <a:endParaRPr lang="de-DE" b="1" dirty="0" smtClea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6621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2"/>
              </a:rPr>
              <a:t>https://</a:t>
            </a:r>
            <a:r>
              <a:rPr lang="de-DE" sz="1000" dirty="0" smtClean="0">
                <a:latin typeface="Calibri" panose="020F0502020204030204" pitchFamily="34" charset="0"/>
                <a:cs typeface="Calibri" panose="020F0502020204030204" pitchFamily="34" charset="0"/>
                <a:hlinkClick r:id="rId2"/>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3"/>
              </a:rPr>
              <a:t>https://</a:t>
            </a:r>
            <a:r>
              <a:rPr lang="de-DE" sz="1000" dirty="0" smtClean="0">
                <a:latin typeface="Calibri" panose="020F0502020204030204" pitchFamily="34" charset="0"/>
                <a:cs typeface="Calibri" panose="020F0502020204030204" pitchFamily="34" charset="0"/>
                <a:hlinkClick r:id="rId3"/>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4"/>
              </a:rPr>
              <a:t>https://</a:t>
            </a:r>
            <a:r>
              <a:rPr lang="de-DE" sz="1000" dirty="0" smtClean="0">
                <a:latin typeface="Calibri" panose="020F0502020204030204" pitchFamily="34" charset="0"/>
                <a:cs typeface="Calibri" panose="020F0502020204030204" pitchFamily="34" charset="0"/>
                <a:hlinkClick r:id="rId4"/>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sp>
        <p:nvSpPr>
          <p:cNvPr id="5" name="Rechteck 4"/>
          <p:cNvSpPr/>
          <p:nvPr/>
        </p:nvSpPr>
        <p:spPr>
          <a:xfrm>
            <a:off x="6190273" y="976918"/>
            <a:ext cx="3104972" cy="461665"/>
          </a:xfrm>
          <a:prstGeom prst="rect">
            <a:avLst/>
          </a:prstGeom>
        </p:spPr>
        <p:txBody>
          <a:bodyPr wrap="square">
            <a:spAutoFit/>
          </a:bodyPr>
          <a:lstStyle/>
          <a:p>
            <a:r>
              <a:rPr lang="de-DE" sz="1200" b="1" dirty="0" smtClean="0">
                <a:solidFill>
                  <a:srgbClr val="FF0000"/>
                </a:solidFill>
                <a:latin typeface="Calibri" panose="020F0502020204030204" pitchFamily="34" charset="0"/>
                <a:cs typeface="Calibri" panose="020F0502020204030204" pitchFamily="34" charset="0"/>
              </a:rPr>
              <a:t>EIM000-2520</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w7x-logbook.ipp-hgw.mpg.de/log.html?id=XP_20250326.11</a:t>
            </a:r>
            <a:endParaRPr lang="de-DE" sz="1200" dirty="0">
              <a:latin typeface="Calibri" panose="020F0502020204030204" pitchFamily="34" charset="0"/>
              <a:cs typeface="Calibri" panose="020F0502020204030204" pitchFamily="34" charset="0"/>
            </a:endParaRPr>
          </a:p>
        </p:txBody>
      </p:sp>
      <p:pic>
        <p:nvPicPr>
          <p:cNvPr id="7" name="Grafik 6"/>
          <p:cNvPicPr>
            <a:picLocks noChangeAspect="1"/>
          </p:cNvPicPr>
          <p:nvPr/>
        </p:nvPicPr>
        <p:blipFill>
          <a:blip r:embed="rId7"/>
          <a:stretch>
            <a:fillRect/>
          </a:stretch>
        </p:blipFill>
        <p:spPr>
          <a:xfrm>
            <a:off x="3324411" y="1484475"/>
            <a:ext cx="2777286" cy="4995213"/>
          </a:xfrm>
          <a:prstGeom prst="rect">
            <a:avLst/>
          </a:prstGeom>
        </p:spPr>
      </p:pic>
      <p:sp>
        <p:nvSpPr>
          <p:cNvPr id="11" name="Rechteck 10"/>
          <p:cNvSpPr/>
          <p:nvPr/>
        </p:nvSpPr>
        <p:spPr>
          <a:xfrm>
            <a:off x="3314476" y="986179"/>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pic>
        <p:nvPicPr>
          <p:cNvPr id="4" name="Grafik 3"/>
          <p:cNvPicPr>
            <a:picLocks noChangeAspect="1"/>
          </p:cNvPicPr>
          <p:nvPr/>
        </p:nvPicPr>
        <p:blipFill>
          <a:blip r:embed="rId8"/>
          <a:stretch>
            <a:fillRect/>
          </a:stretch>
        </p:blipFill>
        <p:spPr>
          <a:xfrm>
            <a:off x="6085929" y="1507665"/>
            <a:ext cx="2809043" cy="4952957"/>
          </a:xfrm>
          <a:prstGeom prst="rect">
            <a:avLst/>
          </a:prstGeom>
        </p:spPr>
      </p:pic>
      <p:sp>
        <p:nvSpPr>
          <p:cNvPr id="16" name="Rechteck 15"/>
          <p:cNvSpPr/>
          <p:nvPr/>
        </p:nvSpPr>
        <p:spPr>
          <a:xfrm>
            <a:off x="947738" y="2609179"/>
            <a:ext cx="1747388" cy="2062103"/>
          </a:xfrm>
          <a:prstGeom prst="rect">
            <a:avLst/>
          </a:prstGeom>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about one order of magnitude difference between OP2.2 and OP2.3 (calibration should be checked)</a:t>
            </a:r>
            <a:endParaRPr lang="de-DE" sz="1600" b="1" dirty="0">
              <a:solidFill>
                <a:srgbClr val="006C66"/>
              </a:solidFill>
            </a:endParaRPr>
          </a:p>
        </p:txBody>
      </p:sp>
      <p:sp>
        <p:nvSpPr>
          <p:cNvPr id="17" name="Rechteck 16"/>
          <p:cNvSpPr/>
          <p:nvPr/>
        </p:nvSpPr>
        <p:spPr>
          <a:xfrm>
            <a:off x="9178184" y="938017"/>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pic>
        <p:nvPicPr>
          <p:cNvPr id="10" name="Grafik 9"/>
          <p:cNvPicPr>
            <a:picLocks noChangeAspect="1"/>
          </p:cNvPicPr>
          <p:nvPr/>
        </p:nvPicPr>
        <p:blipFill>
          <a:blip r:embed="rId9"/>
          <a:stretch>
            <a:fillRect/>
          </a:stretch>
        </p:blipFill>
        <p:spPr>
          <a:xfrm>
            <a:off x="9054422" y="1487048"/>
            <a:ext cx="2738772" cy="4968454"/>
          </a:xfrm>
          <a:prstGeom prst="rect">
            <a:avLst/>
          </a:prstGeom>
        </p:spPr>
      </p:pic>
      <p:sp>
        <p:nvSpPr>
          <p:cNvPr id="19" name="Rechteck 18"/>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
        <p:nvSpPr>
          <p:cNvPr id="22" name="Rechteck 21"/>
          <p:cNvSpPr/>
          <p:nvPr/>
        </p:nvSpPr>
        <p:spPr>
          <a:xfrm>
            <a:off x="9907956" y="1747152"/>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endParaRPr lang="de-DE" sz="1600" b="1" dirty="0">
              <a:solidFill>
                <a:srgbClr val="006C66"/>
              </a:solidFill>
            </a:endParaRPr>
          </a:p>
        </p:txBody>
      </p:sp>
      <p:sp>
        <p:nvSpPr>
          <p:cNvPr id="23" name="Rechteck 22"/>
          <p:cNvSpPr/>
          <p:nvPr/>
        </p:nvSpPr>
        <p:spPr>
          <a:xfrm>
            <a:off x="6637133" y="1675500"/>
            <a:ext cx="1367061" cy="584775"/>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a:p>
            <a:r>
              <a:rPr lang="en-US" sz="1600" b="1" dirty="0" smtClean="0">
                <a:solidFill>
                  <a:srgbClr val="006C66"/>
                </a:solidFill>
                <a:latin typeface="Calibri" panose="020F0502020204030204" pitchFamily="34" charset="0"/>
                <a:cs typeface="Calibri" panose="020F0502020204030204" pitchFamily="34" charset="0"/>
              </a:rPr>
              <a:t>reversed field</a:t>
            </a:r>
            <a:endParaRPr lang="de-DE" sz="1600" b="1" dirty="0">
              <a:solidFill>
                <a:srgbClr val="006C66"/>
              </a:solidFill>
            </a:endParaRPr>
          </a:p>
        </p:txBody>
      </p:sp>
    </p:spTree>
    <p:extLst>
      <p:ext uri="{BB962C8B-B14F-4D97-AF65-F5344CB8AC3E}">
        <p14:creationId xmlns:p14="http://schemas.microsoft.com/office/powerpoint/2010/main" val="307497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40</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Tree>
    <p:extLst>
      <p:ext uri="{BB962C8B-B14F-4D97-AF65-F5344CB8AC3E}">
        <p14:creationId xmlns:p14="http://schemas.microsoft.com/office/powerpoint/2010/main" val="3934860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 NGM ion currents in OP2.2 and 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41</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Tree>
    <p:extLst>
      <p:ext uri="{BB962C8B-B14F-4D97-AF65-F5344CB8AC3E}">
        <p14:creationId xmlns:p14="http://schemas.microsoft.com/office/powerpoint/2010/main" val="9290363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Comparison</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42</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Tree>
    <p:extLst>
      <p:ext uri="{BB962C8B-B14F-4D97-AF65-F5344CB8AC3E}">
        <p14:creationId xmlns:p14="http://schemas.microsoft.com/office/powerpoint/2010/main" val="145706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644801" y="1521499"/>
            <a:ext cx="3344949" cy="4457737"/>
          </a:xfrm>
          <a:prstGeom prst="rect">
            <a:avLst/>
          </a:prstGeom>
        </p:spPr>
      </p:pic>
      <p:pic>
        <p:nvPicPr>
          <p:cNvPr id="8" name="Grafik 7"/>
          <p:cNvPicPr>
            <a:picLocks noChangeAspect="1"/>
          </p:cNvPicPr>
          <p:nvPr/>
        </p:nvPicPr>
        <p:blipFill>
          <a:blip r:embed="rId3"/>
          <a:stretch>
            <a:fillRect/>
          </a:stretch>
        </p:blipFill>
        <p:spPr>
          <a:xfrm>
            <a:off x="5141702" y="1525378"/>
            <a:ext cx="3327176" cy="4434038"/>
          </a:xfrm>
          <a:prstGeom prst="rect">
            <a:avLst/>
          </a:prstGeom>
        </p:spPr>
      </p:pic>
      <p:pic>
        <p:nvPicPr>
          <p:cNvPr id="2" name="Grafik 1"/>
          <p:cNvPicPr>
            <a:picLocks noChangeAspect="1"/>
          </p:cNvPicPr>
          <p:nvPr/>
        </p:nvPicPr>
        <p:blipFill>
          <a:blip r:embed="rId4"/>
          <a:stretch>
            <a:fillRect/>
          </a:stretch>
        </p:blipFill>
        <p:spPr>
          <a:xfrm>
            <a:off x="1505759" y="1535477"/>
            <a:ext cx="3317357" cy="4420941"/>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a:t>
            </a:r>
            <a:r>
              <a:rPr lang="en-US" sz="2800" dirty="0">
                <a:latin typeface="Calibri" panose="020F0502020204030204" pitchFamily="34" charset="0"/>
                <a:cs typeface="Calibri" panose="020F0502020204030204" pitchFamily="34" charset="0"/>
              </a:rPr>
              <a:t>OP2.2/OP2.3</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5</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6" name="Rechteck 5"/>
          <p:cNvSpPr/>
          <p:nvPr/>
        </p:nvSpPr>
        <p:spPr>
          <a:xfrm>
            <a:off x="3942728" y="0"/>
            <a:ext cx="5226910" cy="1015663"/>
          </a:xfrm>
          <a:prstGeom prst="rect">
            <a:avLst/>
          </a:prstGeom>
        </p:spPr>
        <p:txBody>
          <a:bodyPr wrap="square">
            <a:spAutoFit/>
          </a:bodyPr>
          <a:lstStyle/>
          <a:p>
            <a:r>
              <a:rPr lang="de-DE" sz="1000" dirty="0" smtClean="0">
                <a:latin typeface="Calibri" panose="020F0502020204030204" pitchFamily="34" charset="0"/>
                <a:cs typeface="Calibri" panose="020F0502020204030204" pitchFamily="34" charset="0"/>
              </a:rPr>
              <a:t>power </a:t>
            </a:r>
            <a:r>
              <a:rPr lang="de-DE" sz="1000" dirty="0" err="1" smtClean="0">
                <a:latin typeface="Calibri" panose="020F0502020204030204" pitchFamily="34" charset="0"/>
                <a:cs typeface="Calibri" panose="020F0502020204030204" pitchFamily="34" charset="0"/>
              </a:rPr>
              <a:t>and</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density</a:t>
            </a:r>
            <a:r>
              <a:rPr lang="de-DE" sz="1000" dirty="0" smtClean="0">
                <a:latin typeface="Calibri" panose="020F0502020204030204" pitchFamily="34" charset="0"/>
                <a:cs typeface="Calibri" panose="020F0502020204030204" pitchFamily="34" charset="0"/>
              </a:rPr>
              <a:t> ok: </a:t>
            </a: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5"/>
              </a:rPr>
              <a:t>https://</a:t>
            </a:r>
            <a:r>
              <a:rPr lang="de-DE" sz="1000" dirty="0" smtClean="0">
                <a:latin typeface="Calibri" panose="020F0502020204030204" pitchFamily="34" charset="0"/>
                <a:cs typeface="Calibri" panose="020F0502020204030204" pitchFamily="34" charset="0"/>
                <a:hlinkClick r:id="rId5"/>
              </a:rPr>
              <a:t>w7x-logbook.ipp-hgw.mpg.de/log.html?id=XP_20241008.40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6"/>
              </a:rPr>
              <a:t>https://</a:t>
            </a:r>
            <a:r>
              <a:rPr lang="de-DE" sz="1000" dirty="0" smtClean="0">
                <a:latin typeface="Calibri" panose="020F0502020204030204" pitchFamily="34" charset="0"/>
                <a:cs typeface="Calibri" panose="020F0502020204030204" pitchFamily="34" charset="0"/>
                <a:hlinkClick r:id="rId6"/>
              </a:rPr>
              <a:t>w7x-logbook.ipp-hgw.mpg.de/log.html?id=XP_20241127.10</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7"/>
              </a:rPr>
              <a:t>https://</a:t>
            </a:r>
            <a:r>
              <a:rPr lang="de-DE" sz="1000" dirty="0" smtClean="0">
                <a:latin typeface="Calibri" panose="020F0502020204030204" pitchFamily="34" charset="0"/>
                <a:cs typeface="Calibri" panose="020F0502020204030204" pitchFamily="34" charset="0"/>
                <a:hlinkClick r:id="rId7"/>
              </a:rPr>
              <a:t>w7x-logbook.ipp-hgw.mpg.de/log.html?id=XP_20241210.7</a:t>
            </a:r>
            <a:endParaRPr lang="de-DE" sz="1000" dirty="0" smtClean="0">
              <a:latin typeface="Calibri" panose="020F0502020204030204" pitchFamily="34" charset="0"/>
              <a:cs typeface="Calibri" panose="020F0502020204030204" pitchFamily="34" charset="0"/>
            </a:endParaRPr>
          </a:p>
          <a:p>
            <a:r>
              <a:rPr lang="de-DE" sz="1000" dirty="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8"/>
              </a:rPr>
              <a:t>https://</a:t>
            </a:r>
            <a:r>
              <a:rPr lang="de-DE" sz="1000" dirty="0" smtClean="0">
                <a:latin typeface="Calibri" panose="020F0502020204030204" pitchFamily="34" charset="0"/>
                <a:cs typeface="Calibri" panose="020F0502020204030204" pitchFamily="34" charset="0"/>
                <a:hlinkClick r:id="rId8"/>
              </a:rPr>
              <a:t>w7x-logbook.ipp-hgw.mpg.de/log.html?id=XP_20241212.7</a:t>
            </a:r>
            <a:endParaRPr lang="de-DE" sz="1000" dirty="0" smtClean="0">
              <a:latin typeface="Calibri" panose="020F0502020204030204" pitchFamily="34" charset="0"/>
              <a:cs typeface="Calibri" panose="020F0502020204030204" pitchFamily="34" charset="0"/>
            </a:endParaRPr>
          </a:p>
          <a:p>
            <a:r>
              <a:rPr lang="de-DE" sz="1000" dirty="0" smtClean="0">
                <a:latin typeface="Calibri" panose="020F0502020204030204" pitchFamily="34" charset="0"/>
                <a:cs typeface="Calibri" panose="020F0502020204030204" pitchFamily="34" charset="0"/>
              </a:rPr>
              <a:t>EIM000-2520 </a:t>
            </a:r>
            <a:r>
              <a:rPr lang="de-DE" sz="1000" dirty="0">
                <a:latin typeface="Calibri" panose="020F0502020204030204" pitchFamily="34" charset="0"/>
                <a:cs typeface="Calibri" panose="020F0502020204030204" pitchFamily="34" charset="0"/>
                <a:hlinkClick r:id="rId9"/>
              </a:rPr>
              <a:t>https://</a:t>
            </a:r>
            <a:r>
              <a:rPr lang="de-DE" sz="1000" dirty="0" smtClean="0">
                <a:latin typeface="Calibri" panose="020F0502020204030204" pitchFamily="34" charset="0"/>
                <a:cs typeface="Calibri" panose="020F0502020204030204" pitchFamily="34" charset="0"/>
                <a:hlinkClick r:id="rId9"/>
              </a:rPr>
              <a:t>w7x-logbook.ipp-hgw.mpg.de/log.html?id=XP_20250326.11</a:t>
            </a:r>
            <a:r>
              <a:rPr lang="de-DE" sz="1000" dirty="0" smtClean="0">
                <a:latin typeface="Calibri" panose="020F0502020204030204" pitchFamily="34" charset="0"/>
                <a:cs typeface="Calibri" panose="020F0502020204030204" pitchFamily="34" charset="0"/>
              </a:rPr>
              <a:t> (</a:t>
            </a:r>
            <a:r>
              <a:rPr lang="de-DE" sz="1000" dirty="0" err="1" smtClean="0">
                <a:latin typeface="Calibri" panose="020F0502020204030204" pitchFamily="34" charset="0"/>
                <a:cs typeface="Calibri" panose="020F0502020204030204" pitchFamily="34" charset="0"/>
              </a:rPr>
              <a:t>almost</a:t>
            </a:r>
            <a:r>
              <a:rPr lang="de-DE" sz="1000" dirty="0" smtClean="0">
                <a:latin typeface="Calibri" panose="020F0502020204030204" pitchFamily="34" charset="0"/>
                <a:cs typeface="Calibri" panose="020F0502020204030204" pitchFamily="34" charset="0"/>
              </a:rPr>
              <a:t> ok)</a:t>
            </a:r>
          </a:p>
        </p:txBody>
      </p:sp>
      <p:sp>
        <p:nvSpPr>
          <p:cNvPr id="5" name="Rechteck 4"/>
          <p:cNvSpPr/>
          <p:nvPr/>
        </p:nvSpPr>
        <p:spPr>
          <a:xfrm>
            <a:off x="5395512" y="976918"/>
            <a:ext cx="3104972" cy="461665"/>
          </a:xfrm>
          <a:prstGeom prst="rect">
            <a:avLst/>
          </a:prstGeom>
        </p:spPr>
        <p:txBody>
          <a:bodyPr wrap="square">
            <a:spAutoFit/>
          </a:bodyPr>
          <a:lstStyle/>
          <a:p>
            <a:r>
              <a:rPr lang="de-DE" sz="1200" b="1" dirty="0" smtClean="0">
                <a:solidFill>
                  <a:srgbClr val="FF0000"/>
                </a:solidFill>
                <a:latin typeface="Calibri" panose="020F0502020204030204" pitchFamily="34" charset="0"/>
                <a:cs typeface="Calibri" panose="020F0502020204030204" pitchFamily="34" charset="0"/>
              </a:rPr>
              <a:t>EIM000-2520</a:t>
            </a:r>
            <a:r>
              <a:rPr lang="de-DE" sz="1200" dirty="0" smtClean="0">
                <a:latin typeface="Calibri" panose="020F0502020204030204" pitchFamily="34" charset="0"/>
                <a:cs typeface="Calibri" panose="020F0502020204030204" pitchFamily="34" charset="0"/>
              </a:rPr>
              <a:t> </a:t>
            </a:r>
            <a:r>
              <a:rPr lang="de-DE" sz="1200" dirty="0">
                <a:latin typeface="Calibri" panose="020F0502020204030204" pitchFamily="34" charset="0"/>
                <a:cs typeface="Calibri" panose="020F0502020204030204" pitchFamily="34" charset="0"/>
              </a:rPr>
              <a:t>https://</a:t>
            </a:r>
            <a:r>
              <a:rPr lang="de-DE" sz="1200" dirty="0" smtClean="0">
                <a:latin typeface="Calibri" panose="020F0502020204030204" pitchFamily="34" charset="0"/>
                <a:cs typeface="Calibri" panose="020F0502020204030204" pitchFamily="34" charset="0"/>
              </a:rPr>
              <a:t>w7x-logbook.ipp-hgw.mpg.de/log.html?id=XP_20250326.11</a:t>
            </a:r>
            <a:endParaRPr lang="de-DE" sz="1200" dirty="0">
              <a:latin typeface="Calibri" panose="020F0502020204030204" pitchFamily="34" charset="0"/>
              <a:cs typeface="Calibri" panose="020F0502020204030204" pitchFamily="34" charset="0"/>
            </a:endParaRPr>
          </a:p>
        </p:txBody>
      </p:sp>
      <p:sp>
        <p:nvSpPr>
          <p:cNvPr id="11" name="Rechteck 10"/>
          <p:cNvSpPr/>
          <p:nvPr/>
        </p:nvSpPr>
        <p:spPr>
          <a:xfrm>
            <a:off x="1810415" y="986179"/>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w7x-logbook.ipp-hgw.mpg.de/log.html?id=XP_20241127.10</a:t>
            </a:r>
            <a:endParaRPr lang="de-DE" sz="1200" dirty="0">
              <a:latin typeface="Calibri" panose="020F0502020204030204" pitchFamily="34" charset="0"/>
              <a:cs typeface="Calibri" panose="020F0502020204030204" pitchFamily="34" charset="0"/>
            </a:endParaRPr>
          </a:p>
        </p:txBody>
      </p:sp>
      <p:sp>
        <p:nvSpPr>
          <p:cNvPr id="17" name="Rechteck 16"/>
          <p:cNvSpPr/>
          <p:nvPr/>
        </p:nvSpPr>
        <p:spPr>
          <a:xfrm>
            <a:off x="9178184" y="938017"/>
            <a:ext cx="3104972" cy="461665"/>
          </a:xfrm>
          <a:prstGeom prst="rect">
            <a:avLst/>
          </a:prstGeom>
        </p:spPr>
        <p:txBody>
          <a:bodyPr wrap="square">
            <a:spAutoFit/>
          </a:bodyPr>
          <a:lstStyle/>
          <a:p>
            <a:r>
              <a:rPr lang="de-DE" sz="1200" b="1" dirty="0">
                <a:solidFill>
                  <a:srgbClr val="FF0000"/>
                </a:solidFill>
                <a:latin typeface="Calibri" panose="020F0502020204030204" pitchFamily="34" charset="0"/>
                <a:cs typeface="Calibri" panose="020F0502020204030204" pitchFamily="34" charset="0"/>
              </a:rPr>
              <a:t>EIM000+2520</a:t>
            </a:r>
            <a:r>
              <a:rPr lang="de-DE" sz="1200" dirty="0">
                <a:latin typeface="Calibri" panose="020F0502020204030204" pitchFamily="34" charset="0"/>
                <a:cs typeface="Calibri" panose="020F0502020204030204" pitchFamily="34" charset="0"/>
              </a:rPr>
              <a:t> https://</a:t>
            </a:r>
            <a:r>
              <a:rPr lang="de-DE" sz="1200" dirty="0" smtClean="0">
                <a:latin typeface="Calibri" panose="020F0502020204030204" pitchFamily="34" charset="0"/>
                <a:cs typeface="Calibri" panose="020F0502020204030204" pitchFamily="34" charset="0"/>
              </a:rPr>
              <a:t>w7x-logbook.ipp-hgw.mpg.de/log.html?id=XP_20250410.5</a:t>
            </a:r>
            <a:endParaRPr lang="de-DE" sz="1200" dirty="0">
              <a:latin typeface="Calibri" panose="020F0502020204030204" pitchFamily="34" charset="0"/>
              <a:cs typeface="Calibri" panose="020F0502020204030204" pitchFamily="34" charset="0"/>
            </a:endParaRPr>
          </a:p>
        </p:txBody>
      </p:sp>
      <p:sp>
        <p:nvSpPr>
          <p:cNvPr id="19" name="Rechteck 18"/>
          <p:cNvSpPr/>
          <p:nvPr/>
        </p:nvSpPr>
        <p:spPr>
          <a:xfrm>
            <a:off x="3023824"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OP2.2</a:t>
            </a:r>
            <a:endParaRPr lang="de-DE" sz="1600" b="1" dirty="0">
              <a:solidFill>
                <a:srgbClr val="006C66"/>
              </a:solidFill>
            </a:endParaRPr>
          </a:p>
        </p:txBody>
      </p:sp>
      <p:sp>
        <p:nvSpPr>
          <p:cNvPr id="22" name="Rechteck 21"/>
          <p:cNvSpPr/>
          <p:nvPr/>
        </p:nvSpPr>
        <p:spPr>
          <a:xfrm>
            <a:off x="9907956" y="1747152"/>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endParaRPr lang="de-DE" sz="1600" b="1" dirty="0">
              <a:solidFill>
                <a:srgbClr val="006C66"/>
              </a:solidFill>
            </a:endParaRPr>
          </a:p>
        </p:txBody>
      </p:sp>
      <p:sp>
        <p:nvSpPr>
          <p:cNvPr id="23" name="Rechteck 22"/>
          <p:cNvSpPr/>
          <p:nvPr/>
        </p:nvSpPr>
        <p:spPr>
          <a:xfrm>
            <a:off x="6269662" y="1675500"/>
            <a:ext cx="1367061" cy="584775"/>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OP2.3</a:t>
            </a:r>
          </a:p>
          <a:p>
            <a:r>
              <a:rPr lang="en-US" sz="1600" b="1" dirty="0" smtClean="0">
                <a:solidFill>
                  <a:srgbClr val="006C66"/>
                </a:solidFill>
                <a:latin typeface="Calibri" panose="020F0502020204030204" pitchFamily="34" charset="0"/>
                <a:cs typeface="Calibri" panose="020F0502020204030204" pitchFamily="34" charset="0"/>
              </a:rPr>
              <a:t>reversed field</a:t>
            </a:r>
            <a:endParaRPr lang="de-DE" sz="1600" b="1" dirty="0">
              <a:solidFill>
                <a:srgbClr val="006C66"/>
              </a:solidFill>
            </a:endParaRPr>
          </a:p>
        </p:txBody>
      </p:sp>
      <p:sp>
        <p:nvSpPr>
          <p:cNvPr id="18" name="Rechteck 17"/>
          <p:cNvSpPr/>
          <p:nvPr/>
        </p:nvSpPr>
        <p:spPr>
          <a:xfrm>
            <a:off x="2815441" y="6112419"/>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
        <p:nvSpPr>
          <p:cNvPr id="24" name="Rechteck 23"/>
          <p:cNvSpPr/>
          <p:nvPr/>
        </p:nvSpPr>
        <p:spPr>
          <a:xfrm>
            <a:off x="6323428" y="6141291"/>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
        <p:nvSpPr>
          <p:cNvPr id="25" name="Rechteck 24"/>
          <p:cNvSpPr/>
          <p:nvPr/>
        </p:nvSpPr>
        <p:spPr>
          <a:xfrm>
            <a:off x="10047971" y="6124744"/>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AEH51</a:t>
            </a:r>
            <a:endParaRPr lang="de-DE" sz="1600" b="1" dirty="0">
              <a:solidFill>
                <a:srgbClr val="006C66"/>
              </a:solidFill>
            </a:endParaRPr>
          </a:p>
        </p:txBody>
      </p:sp>
    </p:spTree>
    <p:extLst>
      <p:ext uri="{BB962C8B-B14F-4D97-AF65-F5344CB8AC3E}">
        <p14:creationId xmlns:p14="http://schemas.microsoft.com/office/powerpoint/2010/main" val="3074486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OP2.1</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6</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1" name="Rechteck 10"/>
          <p:cNvSpPr/>
          <p:nvPr/>
        </p:nvSpPr>
        <p:spPr>
          <a:xfrm>
            <a:off x="3314476" y="986179"/>
            <a:ext cx="3104972" cy="461665"/>
          </a:xfrm>
          <a:prstGeom prst="rect">
            <a:avLst/>
          </a:prstGeom>
        </p:spPr>
        <p:txBody>
          <a:bodyPr wrap="square">
            <a:spAutoFit/>
          </a:bodyPr>
          <a:lstStyle/>
          <a:p>
            <a:r>
              <a:rPr lang="de-DE" sz="1200" dirty="0">
                <a:latin typeface="Calibri" panose="020F0502020204030204" pitchFamily="34" charset="0"/>
                <a:cs typeface="Calibri" panose="020F0502020204030204" pitchFamily="34" charset="0"/>
              </a:rPr>
              <a:t>EIM005+2520 https://w7x-logbook.ipp-hgw.mpg.de/log.html?id=XP_20230126.4</a:t>
            </a:r>
          </a:p>
        </p:txBody>
      </p:sp>
      <p:sp>
        <p:nvSpPr>
          <p:cNvPr id="19" name="Rechteck 18"/>
          <p:cNvSpPr/>
          <p:nvPr/>
        </p:nvSpPr>
        <p:spPr>
          <a:xfrm>
            <a:off x="4117689" y="1758778"/>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OP2.1</a:t>
            </a:r>
            <a:endParaRPr lang="de-DE" sz="1600" b="1" dirty="0">
              <a:solidFill>
                <a:srgbClr val="006C66"/>
              </a:solidFill>
            </a:endParaRPr>
          </a:p>
        </p:txBody>
      </p:sp>
      <p:pic>
        <p:nvPicPr>
          <p:cNvPr id="2" name="Grafik 1"/>
          <p:cNvPicPr>
            <a:picLocks noChangeAspect="1"/>
          </p:cNvPicPr>
          <p:nvPr/>
        </p:nvPicPr>
        <p:blipFill>
          <a:blip r:embed="rId2"/>
          <a:stretch>
            <a:fillRect/>
          </a:stretch>
        </p:blipFill>
        <p:spPr>
          <a:xfrm>
            <a:off x="67595" y="1675500"/>
            <a:ext cx="3430764" cy="4533765"/>
          </a:xfrm>
          <a:prstGeom prst="rect">
            <a:avLst/>
          </a:prstGeom>
        </p:spPr>
      </p:pic>
      <p:pic>
        <p:nvPicPr>
          <p:cNvPr id="8" name="Grafik 7"/>
          <p:cNvPicPr>
            <a:picLocks noChangeAspect="1"/>
          </p:cNvPicPr>
          <p:nvPr/>
        </p:nvPicPr>
        <p:blipFill>
          <a:blip r:embed="rId3"/>
          <a:stretch>
            <a:fillRect/>
          </a:stretch>
        </p:blipFill>
        <p:spPr>
          <a:xfrm>
            <a:off x="5214179" y="1561040"/>
            <a:ext cx="3338468" cy="4427099"/>
          </a:xfrm>
          <a:prstGeom prst="rect">
            <a:avLst/>
          </a:prstGeom>
        </p:spPr>
      </p:pic>
      <p:sp>
        <p:nvSpPr>
          <p:cNvPr id="24" name="Rechteck 23"/>
          <p:cNvSpPr/>
          <p:nvPr/>
        </p:nvSpPr>
        <p:spPr>
          <a:xfrm>
            <a:off x="6689931" y="6222583"/>
            <a:ext cx="749273"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AEH30</a:t>
            </a:r>
            <a:endParaRPr lang="de-DE" sz="1600" b="1" dirty="0">
              <a:solidFill>
                <a:srgbClr val="006C66"/>
              </a:solidFill>
            </a:endParaRPr>
          </a:p>
        </p:txBody>
      </p:sp>
      <p:pic>
        <p:nvPicPr>
          <p:cNvPr id="4" name="Grafik 3"/>
          <p:cNvPicPr>
            <a:picLocks noChangeAspect="1"/>
          </p:cNvPicPr>
          <p:nvPr/>
        </p:nvPicPr>
        <p:blipFill>
          <a:blip r:embed="rId4"/>
          <a:stretch>
            <a:fillRect/>
          </a:stretch>
        </p:blipFill>
        <p:spPr>
          <a:xfrm>
            <a:off x="7064567" y="2779226"/>
            <a:ext cx="4924425" cy="1990725"/>
          </a:xfrm>
          <a:prstGeom prst="rect">
            <a:avLst/>
          </a:prstGeom>
        </p:spPr>
      </p:pic>
    </p:spTree>
    <p:extLst>
      <p:ext uri="{BB962C8B-B14F-4D97-AF65-F5344CB8AC3E}">
        <p14:creationId xmlns:p14="http://schemas.microsoft.com/office/powerpoint/2010/main" val="13351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EIM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7</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1" name="Rechteck 10"/>
          <p:cNvSpPr/>
          <p:nvPr/>
        </p:nvSpPr>
        <p:spPr>
          <a:xfrm>
            <a:off x="3314476" y="986179"/>
            <a:ext cx="3104972" cy="461665"/>
          </a:xfrm>
          <a:prstGeom prst="rect">
            <a:avLst/>
          </a:prstGeom>
        </p:spPr>
        <p:txBody>
          <a:bodyPr wrap="square">
            <a:spAutoFit/>
          </a:bodyPr>
          <a:lstStyle/>
          <a:p>
            <a:r>
              <a:rPr lang="de-DE" sz="1200" dirty="0" smtClean="0">
                <a:latin typeface="Calibri" panose="020F0502020204030204" pitchFamily="34" charset="0"/>
                <a:cs typeface="Calibri" panose="020F0502020204030204" pitchFamily="34" charset="0"/>
              </a:rPr>
              <a:t>EIM+252 </a:t>
            </a:r>
            <a:r>
              <a:rPr lang="de-DE" sz="1200" dirty="0">
                <a:latin typeface="Calibri" panose="020F0502020204030204" pitchFamily="34" charset="0"/>
                <a:cs typeface="Calibri" panose="020F0502020204030204" pitchFamily="34" charset="0"/>
              </a:rPr>
              <a:t>https://w7x-logbook.ipp-hgw.mpg.de/log.html?id=XP_20181018.3</a:t>
            </a:r>
          </a:p>
        </p:txBody>
      </p:sp>
      <p:sp>
        <p:nvSpPr>
          <p:cNvPr id="19" name="Rechteck 18"/>
          <p:cNvSpPr/>
          <p:nvPr/>
        </p:nvSpPr>
        <p:spPr>
          <a:xfrm>
            <a:off x="4117689" y="1758778"/>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pic>
        <p:nvPicPr>
          <p:cNvPr id="4" name="Grafik 3"/>
          <p:cNvPicPr>
            <a:picLocks noChangeAspect="1"/>
          </p:cNvPicPr>
          <p:nvPr/>
        </p:nvPicPr>
        <p:blipFill>
          <a:blip r:embed="rId2"/>
          <a:stretch>
            <a:fillRect/>
          </a:stretch>
        </p:blipFill>
        <p:spPr>
          <a:xfrm>
            <a:off x="127031" y="1666054"/>
            <a:ext cx="3296675" cy="4495466"/>
          </a:xfrm>
          <a:prstGeom prst="rect">
            <a:avLst/>
          </a:prstGeom>
        </p:spPr>
      </p:pic>
      <p:pic>
        <p:nvPicPr>
          <p:cNvPr id="5" name="Grafik 4"/>
          <p:cNvPicPr>
            <a:picLocks noChangeAspect="1"/>
          </p:cNvPicPr>
          <p:nvPr/>
        </p:nvPicPr>
        <p:blipFill>
          <a:blip r:embed="rId3"/>
          <a:stretch>
            <a:fillRect/>
          </a:stretch>
        </p:blipFill>
        <p:spPr>
          <a:xfrm>
            <a:off x="3559870" y="2408266"/>
            <a:ext cx="3332636" cy="4011403"/>
          </a:xfrm>
          <a:prstGeom prst="rect">
            <a:avLst/>
          </a:prstGeom>
        </p:spPr>
      </p:pic>
      <p:pic>
        <p:nvPicPr>
          <p:cNvPr id="6" name="Grafik 5"/>
          <p:cNvPicPr>
            <a:picLocks noChangeAspect="1"/>
          </p:cNvPicPr>
          <p:nvPr/>
        </p:nvPicPr>
        <p:blipFill>
          <a:blip r:embed="rId4"/>
          <a:stretch>
            <a:fillRect/>
          </a:stretch>
        </p:blipFill>
        <p:spPr>
          <a:xfrm>
            <a:off x="6505575" y="3233511"/>
            <a:ext cx="5686425" cy="2219325"/>
          </a:xfrm>
          <a:prstGeom prst="rect">
            <a:avLst/>
          </a:prstGeom>
        </p:spPr>
      </p:pic>
    </p:spTree>
    <p:extLst>
      <p:ext uri="{BB962C8B-B14F-4D97-AF65-F5344CB8AC3E}">
        <p14:creationId xmlns:p14="http://schemas.microsoft.com/office/powerpoint/2010/main" val="567387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550" y="1223295"/>
            <a:ext cx="963859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EJM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8</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5692308" y="1075470"/>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pic>
        <p:nvPicPr>
          <p:cNvPr id="6" name="Picture 5"/>
          <p:cNvPicPr>
            <a:picLocks noChangeAspect="1"/>
          </p:cNvPicPr>
          <p:nvPr/>
        </p:nvPicPr>
        <p:blipFill>
          <a:blip r:embed="rId3"/>
          <a:stretch>
            <a:fillRect/>
          </a:stretch>
        </p:blipFill>
        <p:spPr>
          <a:xfrm>
            <a:off x="-408709" y="803864"/>
            <a:ext cx="4629150" cy="5457825"/>
          </a:xfrm>
          <a:prstGeom prst="rect">
            <a:avLst/>
          </a:prstGeom>
        </p:spPr>
      </p:pic>
      <p:sp>
        <p:nvSpPr>
          <p:cNvPr id="7" name="TextBox 6"/>
          <p:cNvSpPr txBox="1"/>
          <p:nvPr/>
        </p:nvSpPr>
        <p:spPr>
          <a:xfrm>
            <a:off x="3301550" y="441992"/>
            <a:ext cx="6425076" cy="267894"/>
          </a:xfrm>
          <a:prstGeom prst="rect">
            <a:avLst/>
          </a:prstGeom>
          <a:noFill/>
        </p:spPr>
        <p:txBody>
          <a:bodyPr wrap="square" lIns="0" tIns="0" rIns="0" bIns="0" rtlCol="0" anchor="t" anchorCtr="0">
            <a:spAutoFit/>
          </a:bodyPr>
          <a:lstStyle/>
          <a:p>
            <a:pPr>
              <a:lnSpc>
                <a:spcPts val="2300"/>
              </a:lnSpc>
              <a:spcBef>
                <a:spcPts val="1150"/>
              </a:spcBef>
            </a:pPr>
            <a:r>
              <a:rPr lang="de-DE" sz="1600" dirty="0"/>
              <a:t>https://w7x-logbook.ipp-hgw.mpg.de/log.html?id=XP_20180814.13</a:t>
            </a:r>
            <a:endParaRPr lang="de-DE" sz="1600" dirty="0" smtClean="0"/>
          </a:p>
        </p:txBody>
      </p:sp>
      <p:sp>
        <p:nvSpPr>
          <p:cNvPr id="2" name="Textfeld 1"/>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1734881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218" y="1444702"/>
            <a:ext cx="9615055" cy="4793456"/>
          </a:xfrm>
          <a:prstGeom prst="rect">
            <a:avLst/>
          </a:prstGeom>
        </p:spPr>
      </p:pic>
      <p:sp>
        <p:nvSpPr>
          <p:cNvPr id="3" name="Titel 2">
            <a:extLst>
              <a:ext uri="{FF2B5EF4-FFF2-40B4-BE49-F238E27FC236}">
                <a16:creationId xmlns:a16="http://schemas.microsoft.com/office/drawing/2014/main" id="{218972D2-5651-8BE8-F398-BCAC37AF5AD1}"/>
              </a:ext>
            </a:extLst>
          </p:cNvPr>
          <p:cNvSpPr>
            <a:spLocks noGrp="1"/>
          </p:cNvSpPr>
          <p:nvPr>
            <p:ph type="title"/>
          </p:nvPr>
        </p:nvSpPr>
        <p:spPr>
          <a:xfrm>
            <a:off x="695325" y="432181"/>
            <a:ext cx="9576471" cy="894416"/>
          </a:xfrm>
        </p:spPr>
        <p:txBody>
          <a:bodyPr/>
          <a:lstStyle/>
          <a:p>
            <a:r>
              <a:rPr lang="en-US" sz="2800" dirty="0" smtClean="0">
                <a:latin typeface="Calibri" panose="020F0502020204030204" pitchFamily="34" charset="0"/>
                <a:cs typeface="Calibri" panose="020F0502020204030204" pitchFamily="34" charset="0"/>
              </a:rPr>
              <a:t>KKM OP1.2b</a:t>
            </a:r>
            <a:r>
              <a:rPr lang="en-GB" dirty="0"/>
              <a:t/>
            </a:r>
            <a:br>
              <a:rPr lang="en-GB" dirty="0"/>
            </a:br>
            <a:r>
              <a:rPr lang="en-GB" dirty="0" smtClean="0"/>
              <a:t> </a:t>
            </a:r>
            <a:endParaRPr lang="en-GB" dirty="0"/>
          </a:p>
        </p:txBody>
      </p:sp>
      <p:sp>
        <p:nvSpPr>
          <p:cNvPr id="12" name="Foliennummernplatzhalter 5">
            <a:extLst>
              <a:ext uri="{FF2B5EF4-FFF2-40B4-BE49-F238E27FC236}">
                <a16:creationId xmlns:a16="http://schemas.microsoft.com/office/drawing/2014/main" id="{9EF0E3FE-E50C-E620-F596-896EF169B2B1}"/>
              </a:ext>
            </a:extLst>
          </p:cNvPr>
          <p:cNvSpPr>
            <a:spLocks noGrp="1"/>
          </p:cNvSpPr>
          <p:nvPr>
            <p:ph type="sldNum" sz="quarter" idx="16"/>
          </p:nvPr>
        </p:nvSpPr>
        <p:spPr>
          <a:xfrm>
            <a:off x="11167427" y="6489699"/>
            <a:ext cx="329248" cy="142876"/>
          </a:xfrm>
        </p:spPr>
        <p:txBody>
          <a:bodyPr/>
          <a:lstStyle/>
          <a:p>
            <a:fld id="{3B1A4699-952B-42DA-8DC4-38A59B49610C}" type="slidenum">
              <a:rPr lang="de-DE" smtClean="0"/>
              <a:pPr/>
              <a:t>9</a:t>
            </a:fld>
            <a:endParaRPr lang="de-DE" dirty="0"/>
          </a:p>
        </p:txBody>
      </p:sp>
      <p:sp>
        <p:nvSpPr>
          <p:cNvPr id="20" name="Footer Placeholder 4"/>
          <p:cNvSpPr>
            <a:spLocks noGrp="1"/>
          </p:cNvSpPr>
          <p:nvPr>
            <p:ph type="ftr" sz="quarter" idx="4294967295"/>
          </p:nvPr>
        </p:nvSpPr>
        <p:spPr>
          <a:xfrm>
            <a:off x="695325" y="6489699"/>
            <a:ext cx="10477499" cy="142876"/>
          </a:xfrm>
          <a:prstGeom prst="rect">
            <a:avLst/>
          </a:prstGeom>
        </p:spPr>
        <p:txBody>
          <a:bodyPr vert="horz" wrap="none" lIns="0" tIns="0" rIns="0" bIns="0" rtlCol="0" anchor="b" anchorCtr="0">
            <a:normAutofit/>
          </a:bodyPr>
          <a:lstStyle>
            <a:lvl1pPr algn="r">
              <a:defRPr sz="600" kern="600" cap="all" spc="90" baseline="0">
                <a:solidFill>
                  <a:schemeClr val="tx1">
                    <a:tint val="75000"/>
                  </a:schemeClr>
                </a:solidFill>
              </a:defRPr>
            </a:lvl1pPr>
          </a:lstStyle>
          <a:p>
            <a:pPr algn="l">
              <a:tabLst>
                <a:tab pos="9775825" algn="r"/>
                <a:tab pos="10226675" algn="r"/>
              </a:tabLst>
            </a:pPr>
            <a:r>
              <a:rPr lang="de-DE" dirty="0" smtClean="0"/>
              <a:t>Max-Planck-Institut für Plasmaphysik | D. </a:t>
            </a:r>
            <a:r>
              <a:rPr lang="de-DE" dirty="0" err="1" smtClean="0"/>
              <a:t>NaUJOKS</a:t>
            </a:r>
            <a:r>
              <a:rPr lang="de-DE" dirty="0" smtClean="0"/>
              <a:t> | 2024/2025      </a:t>
            </a:r>
            <a:endParaRPr lang="de-DE" dirty="0"/>
          </a:p>
        </p:txBody>
      </p:sp>
      <p:sp>
        <p:nvSpPr>
          <p:cNvPr id="21" name="Datumsplatzhalter 12"/>
          <p:cNvSpPr>
            <a:spLocks noGrp="1"/>
          </p:cNvSpPr>
          <p:nvPr>
            <p:ph type="dt" sz="half" idx="4294967295"/>
          </p:nvPr>
        </p:nvSpPr>
        <p:spPr>
          <a:xfrm>
            <a:off x="947738" y="6489700"/>
            <a:ext cx="10225087" cy="142874"/>
          </a:xfrm>
          <a:prstGeom prst="rect">
            <a:avLst/>
          </a:prstGeom>
        </p:spPr>
        <p:txBody>
          <a:bodyPr vert="horz" lIns="0" tIns="0" rIns="0" bIns="0" rtlCol="0" anchor="b" anchorCtr="0"/>
          <a:lstStyle>
            <a:lvl1pPr algn="r">
              <a:defRPr lang="de-DE" sz="600" kern="600" cap="all" spc="90" baseline="0" smtClean="0">
                <a:solidFill>
                  <a:schemeClr val="tx1">
                    <a:tint val="75000"/>
                  </a:schemeClr>
                </a:solidFill>
                <a:latin typeface="+mn-lt"/>
                <a:ea typeface="+mn-ea"/>
                <a:cs typeface="+mn-cs"/>
              </a:defRPr>
            </a:lvl1pPr>
          </a:lstStyle>
          <a:p>
            <a:r>
              <a:rPr lang="nl-NL" dirty="0" smtClean="0"/>
              <a:t>  TF-II W7-X  </a:t>
            </a:r>
            <a:endParaRPr lang="en-US" dirty="0"/>
          </a:p>
        </p:txBody>
      </p:sp>
      <p:sp>
        <p:nvSpPr>
          <p:cNvPr id="19" name="Rechteck 18"/>
          <p:cNvSpPr/>
          <p:nvPr/>
        </p:nvSpPr>
        <p:spPr>
          <a:xfrm>
            <a:off x="6060281" y="1326596"/>
            <a:ext cx="821780" cy="338554"/>
          </a:xfrm>
          <a:prstGeom prst="rect">
            <a:avLst/>
          </a:prstGeom>
          <a:solidFill>
            <a:schemeClr val="bg1"/>
          </a:solidFill>
          <a:ln w="19050">
            <a:solidFill>
              <a:schemeClr val="accent1"/>
            </a:solidFill>
          </a:ln>
        </p:spPr>
        <p:txBody>
          <a:bodyPr wrap="square">
            <a:spAutoFit/>
          </a:bodyPr>
          <a:lstStyle/>
          <a:p>
            <a:r>
              <a:rPr lang="en-US" sz="1600" b="1" dirty="0" smtClean="0">
                <a:solidFill>
                  <a:srgbClr val="006C66"/>
                </a:solidFill>
                <a:latin typeface="Calibri" panose="020F0502020204030204" pitchFamily="34" charset="0"/>
                <a:cs typeface="Calibri" panose="020F0502020204030204" pitchFamily="34" charset="0"/>
              </a:rPr>
              <a:t>OP1.2b</a:t>
            </a:r>
          </a:p>
        </p:txBody>
      </p:sp>
      <p:sp>
        <p:nvSpPr>
          <p:cNvPr id="7" name="TextBox 6"/>
          <p:cNvSpPr txBox="1"/>
          <p:nvPr/>
        </p:nvSpPr>
        <p:spPr>
          <a:xfrm>
            <a:off x="3301550" y="441992"/>
            <a:ext cx="6425076" cy="294953"/>
          </a:xfrm>
          <a:prstGeom prst="rect">
            <a:avLst/>
          </a:prstGeom>
          <a:noFill/>
        </p:spPr>
        <p:txBody>
          <a:bodyPr wrap="square" lIns="0" tIns="0" rIns="0" bIns="0" rtlCol="0" anchor="t" anchorCtr="0">
            <a:spAutoFit/>
          </a:bodyPr>
          <a:lstStyle/>
          <a:p>
            <a:pPr>
              <a:lnSpc>
                <a:spcPts val="2300"/>
              </a:lnSpc>
              <a:spcBef>
                <a:spcPts val="1150"/>
              </a:spcBef>
            </a:pPr>
            <a:r>
              <a:rPr lang="de-DE" sz="1600" dirty="0"/>
              <a:t>https://</a:t>
            </a:r>
            <a:r>
              <a:rPr lang="de-DE" sz="1600" dirty="0" smtClean="0"/>
              <a:t>w7x-logbook.ipp-hgw.mpg.de/log.html?id=XP_20180809.25</a:t>
            </a:r>
          </a:p>
        </p:txBody>
      </p:sp>
      <p:pic>
        <p:nvPicPr>
          <p:cNvPr id="2" name="Picture 1"/>
          <p:cNvPicPr>
            <a:picLocks noChangeAspect="1"/>
          </p:cNvPicPr>
          <p:nvPr/>
        </p:nvPicPr>
        <p:blipFill>
          <a:blip r:embed="rId3"/>
          <a:stretch>
            <a:fillRect/>
          </a:stretch>
        </p:blipFill>
        <p:spPr>
          <a:xfrm>
            <a:off x="-93952" y="879389"/>
            <a:ext cx="4457700" cy="5476875"/>
          </a:xfrm>
          <a:prstGeom prst="rect">
            <a:avLst/>
          </a:prstGeom>
        </p:spPr>
      </p:pic>
      <p:sp>
        <p:nvSpPr>
          <p:cNvPr id="10" name="Textfeld 9"/>
          <p:cNvSpPr txBox="1"/>
          <p:nvPr/>
        </p:nvSpPr>
        <p:spPr>
          <a:xfrm>
            <a:off x="8614088" y="6130756"/>
            <a:ext cx="997068" cy="261867"/>
          </a:xfrm>
          <a:prstGeom prst="rect">
            <a:avLst/>
          </a:prstGeom>
          <a:noFill/>
        </p:spPr>
        <p:txBody>
          <a:bodyPr wrap="none" lIns="0" tIns="0" rIns="0" bIns="0" rtlCol="0" anchor="t" anchorCtr="0">
            <a:spAutoFit/>
          </a:bodyPr>
          <a:lstStyle/>
          <a:p>
            <a:pPr algn="l">
              <a:lnSpc>
                <a:spcPts val="2300"/>
              </a:lnSpc>
              <a:spcBef>
                <a:spcPts val="1150"/>
              </a:spcBef>
            </a:pPr>
            <a:r>
              <a:rPr lang="de-DE" sz="1200" dirty="0" smtClean="0">
                <a:latin typeface="Calibri" panose="020F0502020204030204" pitchFamily="34" charset="0"/>
                <a:cs typeface="Calibri" panose="020F0502020204030204" pitchFamily="34" charset="0"/>
              </a:rPr>
              <a:t>Source: V. Haak </a:t>
            </a:r>
          </a:p>
        </p:txBody>
      </p:sp>
    </p:spTree>
    <p:extLst>
      <p:ext uri="{BB962C8B-B14F-4D97-AF65-F5344CB8AC3E}">
        <p14:creationId xmlns:p14="http://schemas.microsoft.com/office/powerpoint/2010/main" val="30009692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lOwljrLqbAKeirqT9tDI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Pvw6CLxiq3S5Do27j6Qo1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lOwljrLqbAKeirqT9tDIj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vw6CLxiq3S5Do27j6Qo1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vLHmIlg6ixrRaGTEjx9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7X">
  <a:themeElements>
    <a:clrScheme name="MPG Color Scheme">
      <a:dk1>
        <a:srgbClr val="000000"/>
      </a:dk1>
      <a:lt1>
        <a:srgbClr val="FFFFFF"/>
      </a:lt1>
      <a:dk2>
        <a:srgbClr val="005555"/>
      </a:dk2>
      <a:lt2>
        <a:srgbClr val="C6D325"/>
      </a:lt2>
      <a:accent1>
        <a:srgbClr val="006C66"/>
      </a:accent1>
      <a:accent2>
        <a:srgbClr val="C6D325"/>
      </a:accent2>
      <a:accent3>
        <a:srgbClr val="29485D"/>
      </a:accent3>
      <a:accent4>
        <a:srgbClr val="00B1EA"/>
      </a:accent4>
      <a:accent5>
        <a:srgbClr val="EF7C00"/>
      </a:accent5>
      <a:accent6>
        <a:srgbClr val="EEEEEE"/>
      </a:accent6>
      <a:hlink>
        <a:srgbClr val="005555"/>
      </a:hlink>
      <a:folHlink>
        <a:srgbClr val="A7A7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9050" cmpd="sng">
          <a:noFill/>
          <a:prstDash val="dash"/>
          <a:tailEnd type="triangle" w="lg" len="med"/>
        </a:ln>
      </a:spPr>
      <a:bodyPr wrap="square" lIns="144000" tIns="108000" rIns="144000" bIns="144000" rtlCol="0" anchor="t" anchorCtr="0"/>
      <a:lstStyle>
        <a:defPPr algn="l">
          <a:spcBef>
            <a:spcPts val="1150"/>
          </a:spcBef>
          <a:buClr>
            <a:srgbClr val="116656"/>
          </a:buClr>
          <a:buSzPct val="120000"/>
          <a:defRPr sz="1300" b="1" dirty="0" smtClean="0">
            <a:solidFill>
              <a:schemeClr val="bg1"/>
            </a:solidFill>
          </a:defRPr>
        </a:defPPr>
      </a:lstStyle>
      <a:style>
        <a:lnRef idx="1">
          <a:schemeClr val="accent1"/>
        </a:lnRef>
        <a:fillRef idx="0">
          <a:schemeClr val="accent1"/>
        </a:fillRef>
        <a:effectRef idx="0">
          <a:schemeClr val="accent1"/>
        </a:effectRef>
        <a:fontRef idx="minor">
          <a:schemeClr val="tx1"/>
        </a:fontRef>
      </a:style>
    </a:spDef>
    <a:lnDef>
      <a:spPr>
        <a:ln w="19050" cmpd="sng">
          <a:prstDash val="dash"/>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spAutoFit/>
      </a:bodyPr>
      <a:lstStyle>
        <a:defPPr marL="180000" indent="-180000" algn="l">
          <a:lnSpc>
            <a:spcPts val="2300"/>
          </a:lnSpc>
          <a:spcBef>
            <a:spcPts val="1150"/>
          </a:spcBef>
          <a:buFont typeface="Arial" panose="020B0604020202020204" pitchFamily="34" charset="0"/>
          <a:buChar char="•"/>
          <a:defRPr sz="1600" dirty="0" err="1" smtClean="0"/>
        </a:defPPr>
      </a:lstStyle>
    </a:txDef>
  </a:objectDefaults>
  <a:extraClrSchemeLst/>
  <a:custClrLst>
    <a:custClr name="MPG green dark">
      <a:srgbClr val="005555"/>
    </a:custClr>
    <a:custClr name="MPG green light">
      <a:srgbClr val="C6D325"/>
    </a:custClr>
    <a:custClr name="MPG Logo green">
      <a:srgbClr val="006C66"/>
    </a:custClr>
    <a:custClr name="MPG blue dark">
      <a:srgbClr val="29485D"/>
    </a:custClr>
    <a:custClr name="MPG blue light">
      <a:srgbClr val="00B1EA"/>
    </a:custClr>
    <a:custClr name="MPG orange">
      <a:srgbClr val="EF7C00"/>
    </a:custClr>
    <a:custClr name="MPG grey dark">
      <a:srgbClr val="777777"/>
    </a:custClr>
    <a:custClr name="MPG grey">
      <a:srgbClr val="A7A7A8"/>
    </a:custClr>
    <a:custClr name="MPG grey light">
      <a:srgbClr val="EEEEEE"/>
    </a:custClr>
  </a:custClrLst>
  <a:extLst>
    <a:ext uri="{05A4C25C-085E-4340-85A3-A5531E510DB2}">
      <thm15:themeFamily xmlns:thm15="http://schemas.microsoft.com/office/thememl/2012/main" name="Slide Template W7X 2022_Final_v7.potx" id="{95C92FA2-B49F-4845-A52C-E3D11675774C}" vid="{84D73EFA-8736-4355-BF7C-D0635A96761B}"/>
    </a:ext>
  </a:extLst>
</a:theme>
</file>

<file path=ppt/theme/theme2.xml><?xml version="1.0" encoding="utf-8"?>
<a:theme xmlns:a="http://schemas.openxmlformats.org/drawingml/2006/main" name="IPP">
  <a:themeElements>
    <a:clrScheme name="MPG Color Scheme">
      <a:dk1>
        <a:srgbClr val="000000"/>
      </a:dk1>
      <a:lt1>
        <a:srgbClr val="FFFFFF"/>
      </a:lt1>
      <a:dk2>
        <a:srgbClr val="005555"/>
      </a:dk2>
      <a:lt2>
        <a:srgbClr val="C6D325"/>
      </a:lt2>
      <a:accent1>
        <a:srgbClr val="006C66"/>
      </a:accent1>
      <a:accent2>
        <a:srgbClr val="C6D325"/>
      </a:accent2>
      <a:accent3>
        <a:srgbClr val="29485D"/>
      </a:accent3>
      <a:accent4>
        <a:srgbClr val="00B1EA"/>
      </a:accent4>
      <a:accent5>
        <a:srgbClr val="EF7C00"/>
      </a:accent5>
      <a:accent6>
        <a:srgbClr val="EEEEEE"/>
      </a:accent6>
      <a:hlink>
        <a:srgbClr val="005555"/>
      </a:hlink>
      <a:folHlink>
        <a:srgbClr val="A7A7A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9050" cmpd="sng">
          <a:noFill/>
          <a:prstDash val="dash"/>
          <a:tailEnd type="triangle" w="lg" len="med"/>
        </a:ln>
      </a:spPr>
      <a:bodyPr wrap="square" lIns="144000" tIns="108000" rIns="144000" bIns="144000" rtlCol="0" anchor="t" anchorCtr="0"/>
      <a:lstStyle>
        <a:defPPr algn="l">
          <a:spcBef>
            <a:spcPts val="1150"/>
          </a:spcBef>
          <a:buClr>
            <a:srgbClr val="116656"/>
          </a:buClr>
          <a:buSzPct val="120000"/>
          <a:defRPr sz="1300" b="1" dirty="0" smtClean="0">
            <a:solidFill>
              <a:schemeClr val="bg1"/>
            </a:solidFill>
          </a:defRPr>
        </a:defPPr>
      </a:lstStyle>
      <a:style>
        <a:lnRef idx="1">
          <a:schemeClr val="accent1"/>
        </a:lnRef>
        <a:fillRef idx="0">
          <a:schemeClr val="accent1"/>
        </a:fillRef>
        <a:effectRef idx="0">
          <a:schemeClr val="accent1"/>
        </a:effectRef>
        <a:fontRef idx="minor">
          <a:schemeClr val="tx1"/>
        </a:fontRef>
      </a:style>
    </a:spDef>
    <a:lnDef>
      <a:spPr>
        <a:ln w="19050" cmpd="sng">
          <a:prstDash val="dash"/>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spAutoFit/>
      </a:bodyPr>
      <a:lstStyle>
        <a:defPPr marL="180000" indent="-180000" algn="l">
          <a:lnSpc>
            <a:spcPts val="2300"/>
          </a:lnSpc>
          <a:spcBef>
            <a:spcPts val="1150"/>
          </a:spcBef>
          <a:buFont typeface="Arial" panose="020B0604020202020204" pitchFamily="34" charset="0"/>
          <a:buChar char="•"/>
          <a:defRPr sz="1600" dirty="0" err="1" smtClean="0"/>
        </a:defPPr>
      </a:lstStyle>
    </a:txDef>
  </a:objectDefaults>
  <a:extraClrSchemeLst/>
  <a:custClrLst>
    <a:custClr name="MPG green dark">
      <a:srgbClr val="005555"/>
    </a:custClr>
    <a:custClr name="MPG green light">
      <a:srgbClr val="C6D325"/>
    </a:custClr>
    <a:custClr name="MPG Logo green">
      <a:srgbClr val="006C66"/>
    </a:custClr>
    <a:custClr name="MPG blue dark">
      <a:srgbClr val="29485D"/>
    </a:custClr>
    <a:custClr name="MPG blue light">
      <a:srgbClr val="00B1EA"/>
    </a:custClr>
    <a:custClr name="MPG orange">
      <a:srgbClr val="EF7C00"/>
    </a:custClr>
    <a:custClr name="MPG grey dark">
      <a:srgbClr val="777777"/>
    </a:custClr>
    <a:custClr name="MPG grey">
      <a:srgbClr val="A7A7A8"/>
    </a:custClr>
    <a:custClr name="MPG grey light">
      <a:srgbClr val="EEEEEE"/>
    </a:custClr>
  </a:custClrLst>
  <a:extLst>
    <a:ext uri="{05A4C25C-085E-4340-85A3-A5531E510DB2}">
      <thm15:themeFamily xmlns:thm15="http://schemas.microsoft.com/office/thememl/2012/main" name="Slide Template W7X 2022_Final_v7.potx" id="{95C92FA2-B49F-4845-A52C-E3D11675774C}" vid="{FB26D247-7D62-4E6D-AFAB-EA1FCBC0D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planning-session-41</Template>
  <TotalTime>0</TotalTime>
  <Words>2671</Words>
  <Application>Microsoft Office PowerPoint</Application>
  <PresentationFormat>Breitbild</PresentationFormat>
  <Paragraphs>500</Paragraphs>
  <Slides>42</Slides>
  <Notes>0</Notes>
  <HiddenSlides>0</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1</vt:i4>
      </vt:variant>
      <vt:variant>
        <vt:lpstr>Folientitel</vt:lpstr>
      </vt:variant>
      <vt:variant>
        <vt:i4>42</vt:i4>
      </vt:variant>
    </vt:vector>
  </HeadingPairs>
  <TitlesOfParts>
    <vt:vector size="51" baseType="lpstr">
      <vt:lpstr>.SF NS Symbols Regular</vt:lpstr>
      <vt:lpstr>Arial</vt:lpstr>
      <vt:lpstr>Arial Narrow</vt:lpstr>
      <vt:lpstr>Calibri</vt:lpstr>
      <vt:lpstr>Symbol</vt:lpstr>
      <vt:lpstr>Wingdings 3</vt:lpstr>
      <vt:lpstr>W7X</vt:lpstr>
      <vt:lpstr>IPP</vt:lpstr>
      <vt:lpstr>think-cell Folie</vt:lpstr>
      <vt:lpstr>Comparison of neutral gas pressures</vt:lpstr>
      <vt:lpstr>comparison OP2.1/2.2/2.3 data  (time=5.5 s., 8 s.)   </vt:lpstr>
      <vt:lpstr>EIM OP2.2  </vt:lpstr>
      <vt:lpstr>EIM OP2.2/OP2.3  </vt:lpstr>
      <vt:lpstr>EIM OP2.2/OP2.3  </vt:lpstr>
      <vt:lpstr>EIM OP2.1  </vt:lpstr>
      <vt:lpstr>EIM OP1.2b  </vt:lpstr>
      <vt:lpstr>EJM OP1.2b  </vt:lpstr>
      <vt:lpstr>KKM OP1.2b  </vt:lpstr>
      <vt:lpstr>KKM OP1.2b  </vt:lpstr>
      <vt:lpstr>KKM OP1.2b  </vt:lpstr>
      <vt:lpstr>KKM OP1.2b  </vt:lpstr>
      <vt:lpstr>FTM OP1.2b  </vt:lpstr>
      <vt:lpstr>FTM OP1.2b  </vt:lpstr>
      <vt:lpstr>FTM OP1.2b  </vt:lpstr>
      <vt:lpstr>DAM OP1.2b  </vt:lpstr>
      <vt:lpstr>DAM OP1.2b  </vt:lpstr>
      <vt:lpstr>Calibration OP1.2b  </vt:lpstr>
      <vt:lpstr>Comparison AEH30 OP1.2b - OP2.3 in stand. config.  </vt:lpstr>
      <vt:lpstr>Comparison AEH30 OP1.2b - OP2.3 in stand. config.  </vt:lpstr>
      <vt:lpstr>Comparison OP2.2/OP2.3  </vt:lpstr>
      <vt:lpstr>Comparison AEH51 OP2.2/OP2.3  </vt:lpstr>
      <vt:lpstr>Comparison AEP30 OP2.2/OP2.3  </vt:lpstr>
      <vt:lpstr>Calibration programs (18 pressure levels)  </vt:lpstr>
      <vt:lpstr>Calibration programs (18 pressure levels)   </vt:lpstr>
      <vt:lpstr>Comparison NGM ion currents in OP2.2 and OP2.3  </vt:lpstr>
      <vt:lpstr>Comparison NGM ion currents in OP2.2 and OP2.3  </vt:lpstr>
      <vt:lpstr>Comparison AEH50: H2 2.5T, EIM000+2520 and EIM000-2520  </vt:lpstr>
      <vt:lpstr>Comparison AEH51: H2 2.5T, EIM000+2520 and EIM000-2520  </vt:lpstr>
      <vt:lpstr>Comparison AEI50: H2 2.5T, EIM000+2520 and EIM000-2520  </vt:lpstr>
      <vt:lpstr>Comparison AEP51: H2 2.5T, EIM000+2520 and EIM000-2520  </vt:lpstr>
      <vt:lpstr>Comparison AEP30: H2 2.5T, EIM000+2520 and EIM000-2520  </vt:lpstr>
      <vt:lpstr>Comparison AEL10: H2 2.5T, EIM000+2520 and EIM000-2520  </vt:lpstr>
      <vt:lpstr>Comparison AEH50: H2, EIM000+2520 and EIM000-2520  </vt:lpstr>
      <vt:lpstr>Comparison AEH51: H2, EIM000+2520 and EIM000-2520  </vt:lpstr>
      <vt:lpstr>Comparison AEI50: H2, EIM000+2520 and EIM000-2520  </vt:lpstr>
      <vt:lpstr>Comparison AEP51: H2, EIM000+2520 and EIM000-2520  </vt:lpstr>
      <vt:lpstr>Comparison AEP30: H2, EIM000+2520 and EIM000-2520  </vt:lpstr>
      <vt:lpstr>Comparison AEL10: H2, EIM000+2520 and EIM000-2520  </vt:lpstr>
      <vt:lpstr>Comparison NGM ion currents in OP2.2 and OP2.3  </vt:lpstr>
      <vt:lpstr>Comparison NGM ion currents in OP2.2 and OP2.3  </vt:lpstr>
      <vt:lpstr>Comparison  </vt:lpstr>
    </vt:vector>
  </TitlesOfParts>
  <Company>Max-Planck-Institut f. Plasmaphysik, Greifswald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session-41: Heat load mitigation and Exhaust with Cryopump</dc:title>
  <dc:creator>Dhard, Chandra Prakash</dc:creator>
  <cp:lastModifiedBy>Lisa Steiniger</cp:lastModifiedBy>
  <cp:revision>717</cp:revision>
  <dcterms:created xsi:type="dcterms:W3CDTF">2022-11-08T11:23:47Z</dcterms:created>
  <dcterms:modified xsi:type="dcterms:W3CDTF">2025-12-10T14:31:35Z</dcterms:modified>
</cp:coreProperties>
</file>